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142532414" r:id="rId3"/>
    <p:sldId id="2142532416" r:id="rId4"/>
    <p:sldId id="2142532410" r:id="rId5"/>
    <p:sldId id="2142532424" r:id="rId6"/>
    <p:sldId id="2142532450" r:id="rId7"/>
    <p:sldId id="2142532439" r:id="rId8"/>
    <p:sldId id="2142532438" r:id="rId9"/>
    <p:sldId id="2142532437" r:id="rId10"/>
    <p:sldId id="2142532427" r:id="rId11"/>
    <p:sldId id="2142532436" r:id="rId12"/>
    <p:sldId id="2142532435" r:id="rId13"/>
    <p:sldId id="2142532441" r:id="rId14"/>
    <p:sldId id="2142532442" r:id="rId15"/>
    <p:sldId id="2142532443" r:id="rId16"/>
    <p:sldId id="2142532417" r:id="rId17"/>
    <p:sldId id="2142532448" r:id="rId18"/>
    <p:sldId id="2142532449" r:id="rId19"/>
    <p:sldId id="21425324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C882A8-7A75-4F5E-A0D7-32CAFB996B35}" v="53" dt="2024-05-20T17:56:49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20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56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5.png"/><Relationship Id="rId5" Type="http://schemas.openxmlformats.org/officeDocument/2006/relationships/image" Target="../media/image36.png"/><Relationship Id="rId10" Type="http://schemas.openxmlformats.org/officeDocument/2006/relationships/image" Target="../media/image84.svg"/><Relationship Id="rId4" Type="http://schemas.openxmlformats.org/officeDocument/2006/relationships/image" Target="../media/image57.svg"/><Relationship Id="rId9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83.png"/><Relationship Id="rId3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82.svg"/><Relationship Id="rId2" Type="http://schemas.openxmlformats.org/officeDocument/2006/relationships/image" Target="../media/image55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svg"/><Relationship Id="rId11" Type="http://schemas.openxmlformats.org/officeDocument/2006/relationships/image" Target="../media/image81.png"/><Relationship Id="rId5" Type="http://schemas.openxmlformats.org/officeDocument/2006/relationships/image" Target="../media/image65.png"/><Relationship Id="rId15" Type="http://schemas.openxmlformats.org/officeDocument/2006/relationships/image" Target="../media/image85.png"/><Relationship Id="rId10" Type="http://schemas.openxmlformats.org/officeDocument/2006/relationships/image" Target="../media/image37.svg"/><Relationship Id="rId4" Type="http://schemas.openxmlformats.org/officeDocument/2006/relationships/image" Target="../media/image71.svg"/><Relationship Id="rId9" Type="http://schemas.openxmlformats.org/officeDocument/2006/relationships/image" Target="../media/image36.png"/><Relationship Id="rId14" Type="http://schemas.openxmlformats.org/officeDocument/2006/relationships/image" Target="../media/image8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81.png"/><Relationship Id="rId18" Type="http://schemas.openxmlformats.org/officeDocument/2006/relationships/image" Target="../media/image86.sv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37.svg"/><Relationship Id="rId17" Type="http://schemas.openxmlformats.org/officeDocument/2006/relationships/image" Target="../media/image85.png"/><Relationship Id="rId2" Type="http://schemas.openxmlformats.org/officeDocument/2006/relationships/image" Target="../media/image55.png"/><Relationship Id="rId16" Type="http://schemas.openxmlformats.org/officeDocument/2006/relationships/image" Target="../media/image8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11" Type="http://schemas.openxmlformats.org/officeDocument/2006/relationships/image" Target="../media/image36.png"/><Relationship Id="rId5" Type="http://schemas.openxmlformats.org/officeDocument/2006/relationships/image" Target="../media/image70.png"/><Relationship Id="rId15" Type="http://schemas.openxmlformats.org/officeDocument/2006/relationships/image" Target="../media/image83.png"/><Relationship Id="rId10" Type="http://schemas.openxmlformats.org/officeDocument/2006/relationships/image" Target="../media/image57.svg"/><Relationship Id="rId19" Type="http://schemas.openxmlformats.org/officeDocument/2006/relationships/image" Target="../media/image76.png"/><Relationship Id="rId4" Type="http://schemas.openxmlformats.org/officeDocument/2006/relationships/image" Target="../media/image63.svg"/><Relationship Id="rId9" Type="http://schemas.openxmlformats.org/officeDocument/2006/relationships/image" Target="../media/image56.png"/><Relationship Id="rId14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7.svg"/><Relationship Id="rId7" Type="http://schemas.openxmlformats.org/officeDocument/2006/relationships/image" Target="../media/image8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57.svg"/><Relationship Id="rId7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94.emf"/><Relationship Id="rId4" Type="http://schemas.openxmlformats.org/officeDocument/2006/relationships/image" Target="../media/image55.png"/><Relationship Id="rId9" Type="http://schemas.openxmlformats.org/officeDocument/2006/relationships/image" Target="../media/image9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7.svg"/><Relationship Id="rId7" Type="http://schemas.openxmlformats.org/officeDocument/2006/relationships/image" Target="../media/image3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80.png"/><Relationship Id="rId5" Type="http://schemas.openxmlformats.org/officeDocument/2006/relationships/image" Target="../media/image63.svg"/><Relationship Id="rId10" Type="http://schemas.openxmlformats.org/officeDocument/2006/relationships/image" Target="../media/image55.png"/><Relationship Id="rId4" Type="http://schemas.openxmlformats.org/officeDocument/2006/relationships/image" Target="../media/image62.png"/><Relationship Id="rId9" Type="http://schemas.openxmlformats.org/officeDocument/2006/relationships/image" Target="../media/image8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58.png"/><Relationship Id="rId18" Type="http://schemas.openxmlformats.org/officeDocument/2006/relationships/image" Target="../media/image65.png"/><Relationship Id="rId3" Type="http://schemas.openxmlformats.org/officeDocument/2006/relationships/image" Target="../media/image56.png"/><Relationship Id="rId21" Type="http://schemas.openxmlformats.org/officeDocument/2006/relationships/image" Target="../media/image71.sv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17" Type="http://schemas.openxmlformats.org/officeDocument/2006/relationships/image" Target="../media/image61.svg"/><Relationship Id="rId2" Type="http://schemas.openxmlformats.org/officeDocument/2006/relationships/image" Target="../media/image55.png"/><Relationship Id="rId16" Type="http://schemas.openxmlformats.org/officeDocument/2006/relationships/image" Target="../media/image6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5.png"/><Relationship Id="rId5" Type="http://schemas.openxmlformats.org/officeDocument/2006/relationships/image" Target="../media/image36.png"/><Relationship Id="rId15" Type="http://schemas.openxmlformats.org/officeDocument/2006/relationships/image" Target="../media/image72.jpeg"/><Relationship Id="rId23" Type="http://schemas.openxmlformats.org/officeDocument/2006/relationships/image" Target="../media/image92.svg"/><Relationship Id="rId10" Type="http://schemas.openxmlformats.org/officeDocument/2006/relationships/image" Target="../media/image84.svg"/><Relationship Id="rId19" Type="http://schemas.openxmlformats.org/officeDocument/2006/relationships/image" Target="../media/image66.svg"/><Relationship Id="rId4" Type="http://schemas.openxmlformats.org/officeDocument/2006/relationships/image" Target="../media/image57.svg"/><Relationship Id="rId9" Type="http://schemas.openxmlformats.org/officeDocument/2006/relationships/image" Target="../media/image83.png"/><Relationship Id="rId14" Type="http://schemas.openxmlformats.org/officeDocument/2006/relationships/image" Target="../media/image59.svg"/><Relationship Id="rId22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3.png"/><Relationship Id="rId18" Type="http://schemas.openxmlformats.org/officeDocument/2006/relationships/image" Target="../media/image98.png"/><Relationship Id="rId3" Type="http://schemas.openxmlformats.org/officeDocument/2006/relationships/image" Target="../media/image57.svg"/><Relationship Id="rId7" Type="http://schemas.openxmlformats.org/officeDocument/2006/relationships/image" Target="../media/image82.svg"/><Relationship Id="rId12" Type="http://schemas.openxmlformats.org/officeDocument/2006/relationships/image" Target="../media/image86.svg"/><Relationship Id="rId17" Type="http://schemas.openxmlformats.org/officeDocument/2006/relationships/image" Target="../media/image97.png"/><Relationship Id="rId2" Type="http://schemas.openxmlformats.org/officeDocument/2006/relationships/image" Target="../media/image56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37.svg"/><Relationship Id="rId15" Type="http://schemas.openxmlformats.org/officeDocument/2006/relationships/image" Target="../media/image95.png"/><Relationship Id="rId10" Type="http://schemas.openxmlformats.org/officeDocument/2006/relationships/image" Target="../media/image52.svg"/><Relationship Id="rId19" Type="http://schemas.openxmlformats.org/officeDocument/2006/relationships/image" Target="../media/image80.png"/><Relationship Id="rId4" Type="http://schemas.openxmlformats.org/officeDocument/2006/relationships/image" Target="../media/image36.png"/><Relationship Id="rId9" Type="http://schemas.openxmlformats.org/officeDocument/2006/relationships/image" Target="../media/image51.png"/><Relationship Id="rId14" Type="http://schemas.openxmlformats.org/officeDocument/2006/relationships/image" Target="../media/image8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3" Type="http://schemas.openxmlformats.org/officeDocument/2006/relationships/image" Target="../media/image57.svg"/><Relationship Id="rId21" Type="http://schemas.openxmlformats.org/officeDocument/2006/relationships/image" Target="../media/image90.png"/><Relationship Id="rId7" Type="http://schemas.openxmlformats.org/officeDocument/2006/relationships/image" Target="../media/image36.png"/><Relationship Id="rId12" Type="http://schemas.openxmlformats.org/officeDocument/2006/relationships/image" Target="../media/image52.svg"/><Relationship Id="rId17" Type="http://schemas.openxmlformats.org/officeDocument/2006/relationships/image" Target="../media/image75.png"/><Relationship Id="rId2" Type="http://schemas.openxmlformats.org/officeDocument/2006/relationships/image" Target="../media/image56.png"/><Relationship Id="rId16" Type="http://schemas.openxmlformats.org/officeDocument/2006/relationships/image" Target="../media/image86.sv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11" Type="http://schemas.openxmlformats.org/officeDocument/2006/relationships/image" Target="../media/image51.png"/><Relationship Id="rId5" Type="http://schemas.openxmlformats.org/officeDocument/2006/relationships/image" Target="../media/image62.png"/><Relationship Id="rId15" Type="http://schemas.openxmlformats.org/officeDocument/2006/relationships/image" Target="../media/image85.png"/><Relationship Id="rId10" Type="http://schemas.openxmlformats.org/officeDocument/2006/relationships/image" Target="../media/image82.svg"/><Relationship Id="rId19" Type="http://schemas.openxmlformats.org/officeDocument/2006/relationships/image" Target="../media/image76.png"/><Relationship Id="rId4" Type="http://schemas.openxmlformats.org/officeDocument/2006/relationships/image" Target="../media/image55.png"/><Relationship Id="rId9" Type="http://schemas.openxmlformats.org/officeDocument/2006/relationships/image" Target="../media/image81.png"/><Relationship Id="rId14" Type="http://schemas.openxmlformats.org/officeDocument/2006/relationships/image" Target="../media/image8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sv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17" Type="http://schemas.openxmlformats.org/officeDocument/2006/relationships/image" Target="../media/image66.svg"/><Relationship Id="rId25" Type="http://schemas.openxmlformats.org/officeDocument/2006/relationships/image" Target="../media/image74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jpeg"/><Relationship Id="rId5" Type="http://schemas.openxmlformats.org/officeDocument/2006/relationships/image" Target="../media/image54.svg"/><Relationship Id="rId15" Type="http://schemas.openxmlformats.org/officeDocument/2006/relationships/image" Target="../media/image64.png"/><Relationship Id="rId23" Type="http://schemas.openxmlformats.org/officeDocument/2006/relationships/image" Target="../media/image72.jpeg"/><Relationship Id="rId28" Type="http://schemas.openxmlformats.org/officeDocument/2006/relationships/image" Target="../media/image77.png"/><Relationship Id="rId10" Type="http://schemas.openxmlformats.org/officeDocument/2006/relationships/image" Target="../media/image59.svg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svg"/><Relationship Id="rId22" Type="http://schemas.openxmlformats.org/officeDocument/2006/relationships/image" Target="../media/image71.sv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18" Type="http://schemas.openxmlformats.org/officeDocument/2006/relationships/image" Target="../media/image72.jpeg"/><Relationship Id="rId3" Type="http://schemas.openxmlformats.org/officeDocument/2006/relationships/image" Target="../media/image56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17" Type="http://schemas.openxmlformats.org/officeDocument/2006/relationships/image" Target="../media/image59.svg"/><Relationship Id="rId2" Type="http://schemas.openxmlformats.org/officeDocument/2006/relationships/image" Target="../media/image55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5.png"/><Relationship Id="rId5" Type="http://schemas.openxmlformats.org/officeDocument/2006/relationships/image" Target="../media/image36.png"/><Relationship Id="rId15" Type="http://schemas.openxmlformats.org/officeDocument/2006/relationships/image" Target="../media/image89.svg"/><Relationship Id="rId10" Type="http://schemas.openxmlformats.org/officeDocument/2006/relationships/image" Target="../media/image84.svg"/><Relationship Id="rId4" Type="http://schemas.openxmlformats.org/officeDocument/2006/relationships/image" Target="../media/image57.sv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6.png"/><Relationship Id="rId3" Type="http://schemas.openxmlformats.org/officeDocument/2006/relationships/image" Target="../media/image57.svg"/><Relationship Id="rId7" Type="http://schemas.openxmlformats.org/officeDocument/2006/relationships/image" Target="../media/image66.svg"/><Relationship Id="rId12" Type="http://schemas.openxmlformats.org/officeDocument/2006/relationships/image" Target="../media/image7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5.png"/><Relationship Id="rId5" Type="http://schemas.openxmlformats.org/officeDocument/2006/relationships/image" Target="../media/image63.svg"/><Relationship Id="rId10" Type="http://schemas.openxmlformats.org/officeDocument/2006/relationships/image" Target="../media/image55.png"/><Relationship Id="rId4" Type="http://schemas.openxmlformats.org/officeDocument/2006/relationships/image" Target="../media/image62.png"/><Relationship Id="rId9" Type="http://schemas.openxmlformats.org/officeDocument/2006/relationships/image" Target="../media/image71.svg"/><Relationship Id="rId1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78.png"/><Relationship Id="rId3" Type="http://schemas.openxmlformats.org/officeDocument/2006/relationships/image" Target="../media/image57.svg"/><Relationship Id="rId21" Type="http://schemas.openxmlformats.org/officeDocument/2006/relationships/image" Target="../media/image77.png"/><Relationship Id="rId7" Type="http://schemas.openxmlformats.org/officeDocument/2006/relationships/image" Target="../media/image37.svg"/><Relationship Id="rId12" Type="http://schemas.openxmlformats.org/officeDocument/2006/relationships/image" Target="../media/image85.png"/><Relationship Id="rId17" Type="http://schemas.openxmlformats.org/officeDocument/2006/relationships/image" Target="../media/image75.png"/><Relationship Id="rId2" Type="http://schemas.openxmlformats.org/officeDocument/2006/relationships/image" Target="../media/image56.png"/><Relationship Id="rId16" Type="http://schemas.openxmlformats.org/officeDocument/2006/relationships/image" Target="../media/image52.sv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84.svg"/><Relationship Id="rId5" Type="http://schemas.openxmlformats.org/officeDocument/2006/relationships/image" Target="../media/image63.svg"/><Relationship Id="rId15" Type="http://schemas.openxmlformats.org/officeDocument/2006/relationships/image" Target="../media/image51.png"/><Relationship Id="rId23" Type="http://schemas.openxmlformats.org/officeDocument/2006/relationships/image" Target="../media/image80.png"/><Relationship Id="rId10" Type="http://schemas.openxmlformats.org/officeDocument/2006/relationships/image" Target="../media/image83.png"/><Relationship Id="rId19" Type="http://schemas.openxmlformats.org/officeDocument/2006/relationships/image" Target="../media/image79.png"/><Relationship Id="rId4" Type="http://schemas.openxmlformats.org/officeDocument/2006/relationships/image" Target="../media/image62.png"/><Relationship Id="rId9" Type="http://schemas.openxmlformats.org/officeDocument/2006/relationships/image" Target="../media/image82.svg"/><Relationship Id="rId14" Type="http://schemas.openxmlformats.org/officeDocument/2006/relationships/image" Target="../media/image55.png"/><Relationship Id="rId22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5.png"/><Relationship Id="rId3" Type="http://schemas.openxmlformats.org/officeDocument/2006/relationships/image" Target="../media/image57.svg"/><Relationship Id="rId7" Type="http://schemas.openxmlformats.org/officeDocument/2006/relationships/image" Target="../media/image82.svg"/><Relationship Id="rId12" Type="http://schemas.openxmlformats.org/officeDocument/2006/relationships/image" Target="../media/image84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3.png"/><Relationship Id="rId5" Type="http://schemas.openxmlformats.org/officeDocument/2006/relationships/image" Target="../media/image37.svg"/><Relationship Id="rId15" Type="http://schemas.openxmlformats.org/officeDocument/2006/relationships/image" Target="../media/image80.png"/><Relationship Id="rId10" Type="http://schemas.openxmlformats.org/officeDocument/2006/relationships/image" Target="../media/image52.svg"/><Relationship Id="rId4" Type="http://schemas.openxmlformats.org/officeDocument/2006/relationships/image" Target="../media/image36.png"/><Relationship Id="rId9" Type="http://schemas.openxmlformats.org/officeDocument/2006/relationships/image" Target="../media/image51.png"/><Relationship Id="rId14" Type="http://schemas.openxmlformats.org/officeDocument/2006/relationships/image" Target="../media/image8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56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5.png"/><Relationship Id="rId5" Type="http://schemas.openxmlformats.org/officeDocument/2006/relationships/image" Target="../media/image36.png"/><Relationship Id="rId10" Type="http://schemas.openxmlformats.org/officeDocument/2006/relationships/image" Target="../media/image84.svg"/><Relationship Id="rId4" Type="http://schemas.openxmlformats.org/officeDocument/2006/relationships/image" Target="../media/image57.svg"/><Relationship Id="rId9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18" Type="http://schemas.openxmlformats.org/officeDocument/2006/relationships/image" Target="../media/image72.jpeg"/><Relationship Id="rId26" Type="http://schemas.openxmlformats.org/officeDocument/2006/relationships/image" Target="../media/image92.svg"/><Relationship Id="rId3" Type="http://schemas.openxmlformats.org/officeDocument/2006/relationships/image" Target="../media/image56.png"/><Relationship Id="rId21" Type="http://schemas.openxmlformats.org/officeDocument/2006/relationships/image" Target="../media/image65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17" Type="http://schemas.openxmlformats.org/officeDocument/2006/relationships/image" Target="../media/image59.svg"/><Relationship Id="rId25" Type="http://schemas.openxmlformats.org/officeDocument/2006/relationships/image" Target="../media/image91.png"/><Relationship Id="rId2" Type="http://schemas.openxmlformats.org/officeDocument/2006/relationships/image" Target="../media/image55.png"/><Relationship Id="rId16" Type="http://schemas.openxmlformats.org/officeDocument/2006/relationships/image" Target="../media/image58.pn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5.png"/><Relationship Id="rId24" Type="http://schemas.openxmlformats.org/officeDocument/2006/relationships/image" Target="../media/image71.svg"/><Relationship Id="rId5" Type="http://schemas.openxmlformats.org/officeDocument/2006/relationships/image" Target="../media/image36.png"/><Relationship Id="rId15" Type="http://schemas.openxmlformats.org/officeDocument/2006/relationships/image" Target="../media/image89.svg"/><Relationship Id="rId23" Type="http://schemas.openxmlformats.org/officeDocument/2006/relationships/image" Target="../media/image70.png"/><Relationship Id="rId10" Type="http://schemas.openxmlformats.org/officeDocument/2006/relationships/image" Target="../media/image84.svg"/><Relationship Id="rId19" Type="http://schemas.openxmlformats.org/officeDocument/2006/relationships/image" Target="../media/image60.png"/><Relationship Id="rId4" Type="http://schemas.openxmlformats.org/officeDocument/2006/relationships/image" Target="../media/image57.sv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6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FD771-3770-0942-AF51-0EDC0F28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6301299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Performance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Design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1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4130D6-E997-5C51-8A5D-2F22306C7FD5}"/>
              </a:ext>
            </a:extLst>
          </p:cNvPr>
          <p:cNvGrpSpPr/>
          <p:nvPr/>
        </p:nvGrpSpPr>
        <p:grpSpPr>
          <a:xfrm>
            <a:off x="309119" y="371320"/>
            <a:ext cx="10614672" cy="6258080"/>
            <a:chOff x="309119" y="371320"/>
            <a:chExt cx="10614672" cy="625808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618E0D0-815B-F91E-9225-55A9BEB03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62580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Picture 2" descr="Microsoft Azure - Wikipedia">
              <a:extLst>
                <a:ext uri="{FF2B5EF4-FFF2-40B4-BE49-F238E27FC236}">
                  <a16:creationId xmlns:a16="http://schemas.microsoft.com/office/drawing/2014/main" id="{3608C7D3-E14E-D06F-0647-5DD86711C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F4DD61D-E569-B976-366D-2D7C367CBFD6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97174B9-3967-02AC-3230-7B1B1839CE67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B651BB1-0BF4-57D5-A2D6-40EEC4BD6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30712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3" name="Graphic 112" descr="Azure VMware Solution Private Cloud">
              <a:extLst>
                <a:ext uri="{FF2B5EF4-FFF2-40B4-BE49-F238E27FC236}">
                  <a16:creationId xmlns:a16="http://schemas.microsoft.com/office/drawing/2014/main" id="{26F836BE-1EA2-84B5-D483-61B6610C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ABE1DA5-F5A8-0FCD-12F0-81B883ABA97D}"/>
                </a:ext>
              </a:extLst>
            </p:cNvPr>
            <p:cNvSpPr txBox="1"/>
            <p:nvPr/>
          </p:nvSpPr>
          <p:spPr>
            <a:xfrm>
              <a:off x="1347313" y="241721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106A4A-36EE-2ACC-A1C8-1BB51CB869DB}"/>
                </a:ext>
              </a:extLst>
            </p:cNvPr>
            <p:cNvGrpSpPr/>
            <p:nvPr/>
          </p:nvGrpSpPr>
          <p:grpSpPr>
            <a:xfrm>
              <a:off x="1416086" y="184861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A867B68-2440-3519-36F0-CC81EDEE6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406E0756-C61D-1ADC-6D0D-3DA055924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9C6523B-6967-287F-7A14-13939959DC48}"/>
                </a:ext>
              </a:extLst>
            </p:cNvPr>
            <p:cNvSpPr txBox="1"/>
            <p:nvPr/>
          </p:nvSpPr>
          <p:spPr>
            <a:xfrm>
              <a:off x="1347313" y="317773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329C7C8-7A41-7749-E655-F7BE5546EFFF}"/>
                </a:ext>
              </a:extLst>
            </p:cNvPr>
            <p:cNvGrpSpPr/>
            <p:nvPr/>
          </p:nvGrpSpPr>
          <p:grpSpPr>
            <a:xfrm>
              <a:off x="1415255" y="262657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0F2B2F7-1BD8-0713-D389-E31F50381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F96D496F-981F-064B-C8DC-D34327E23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8269002-F2E9-B80D-61CF-4831F9B20304}"/>
                </a:ext>
              </a:extLst>
            </p:cNvPr>
            <p:cNvSpPr txBox="1"/>
            <p:nvPr/>
          </p:nvSpPr>
          <p:spPr>
            <a:xfrm>
              <a:off x="1347313" y="393803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59CEFAC-D34B-8BCD-E43B-28705580F965}"/>
                </a:ext>
              </a:extLst>
            </p:cNvPr>
            <p:cNvGrpSpPr/>
            <p:nvPr/>
          </p:nvGrpSpPr>
          <p:grpSpPr>
            <a:xfrm>
              <a:off x="1442629" y="3377539"/>
              <a:ext cx="543087" cy="537894"/>
              <a:chOff x="9435923" y="3630075"/>
              <a:chExt cx="543087" cy="537894"/>
            </a:xfrm>
          </p:grpSpPr>
          <p:pic>
            <p:nvPicPr>
              <p:cNvPr id="13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2323AD9-7E2E-1D9E-B587-990B88D5B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4" name="Graphic 133" descr="Medal with solid fill">
                <a:extLst>
                  <a:ext uri="{FF2B5EF4-FFF2-40B4-BE49-F238E27FC236}">
                    <a16:creationId xmlns:a16="http://schemas.microsoft.com/office/drawing/2014/main" id="{0EE7CFFB-1853-108C-C1B8-A7883BEB9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1636E28-F92B-3B3C-72DD-3372846B21AE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F0D54C9-11B0-D58B-8081-C75AAC38E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50210" y="3415445"/>
              <a:ext cx="2307238" cy="30712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1C2A3548-849A-AAFB-B811-0ACDE9F86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F2BB0A-B1B3-1C0D-D786-277848F61827}"/>
                </a:ext>
              </a:extLst>
            </p:cNvPr>
            <p:cNvSpPr txBox="1"/>
            <p:nvPr/>
          </p:nvSpPr>
          <p:spPr>
            <a:xfrm>
              <a:off x="5096353" y="458513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DC8ED0-9112-4DFC-EA6F-CAF838C26EF6}"/>
                </a:ext>
              </a:extLst>
            </p:cNvPr>
            <p:cNvGrpSpPr/>
            <p:nvPr/>
          </p:nvGrpSpPr>
          <p:grpSpPr>
            <a:xfrm>
              <a:off x="5165126" y="4016532"/>
              <a:ext cx="546062" cy="529251"/>
              <a:chOff x="6382955" y="2755144"/>
              <a:chExt cx="546062" cy="529251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9B0A3DA-7304-FB36-6E53-BD1881692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Graphic 16" descr="Medal with solid fill">
                <a:extLst>
                  <a:ext uri="{FF2B5EF4-FFF2-40B4-BE49-F238E27FC236}">
                    <a16:creationId xmlns:a16="http://schemas.microsoft.com/office/drawing/2014/main" id="{3037177E-3D3D-0340-1888-D33201481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AFAAAE-0E17-1816-A900-B4B6C6182B46}"/>
                </a:ext>
              </a:extLst>
            </p:cNvPr>
            <p:cNvSpPr txBox="1"/>
            <p:nvPr/>
          </p:nvSpPr>
          <p:spPr>
            <a:xfrm>
              <a:off x="5096353" y="53456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BDE914-A78E-C7D6-14C4-D1B7809D5E60}"/>
                </a:ext>
              </a:extLst>
            </p:cNvPr>
            <p:cNvGrpSpPr/>
            <p:nvPr/>
          </p:nvGrpSpPr>
          <p:grpSpPr>
            <a:xfrm>
              <a:off x="5164295" y="4794494"/>
              <a:ext cx="543086" cy="512171"/>
              <a:chOff x="7281403" y="2775156"/>
              <a:chExt cx="543086" cy="512171"/>
            </a:xfrm>
          </p:grpSpPr>
          <p:pic>
            <p:nvPicPr>
              <p:cNvPr id="2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63B3BE-A284-2BCF-7ABE-C2710B1CA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9" name="Graphic 28" descr="Medal with solid fill">
                <a:extLst>
                  <a:ext uri="{FF2B5EF4-FFF2-40B4-BE49-F238E27FC236}">
                    <a16:creationId xmlns:a16="http://schemas.microsoft.com/office/drawing/2014/main" id="{C9DEF82B-B6BE-7A1B-C8E3-16EA3EF12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3DF6E2-4B35-70A9-87E1-F2C7E8AF5E7A}"/>
                </a:ext>
              </a:extLst>
            </p:cNvPr>
            <p:cNvSpPr txBox="1"/>
            <p:nvPr/>
          </p:nvSpPr>
          <p:spPr>
            <a:xfrm>
              <a:off x="5096353" y="610595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0D9EA02-AD89-EDD1-2092-1CAF5E50F2EB}"/>
                </a:ext>
              </a:extLst>
            </p:cNvPr>
            <p:cNvGrpSpPr/>
            <p:nvPr/>
          </p:nvGrpSpPr>
          <p:grpSpPr>
            <a:xfrm>
              <a:off x="5191669" y="5545459"/>
              <a:ext cx="543087" cy="537894"/>
              <a:chOff x="9435923" y="3630075"/>
              <a:chExt cx="543087" cy="537894"/>
            </a:xfrm>
          </p:grpSpPr>
          <p:pic>
            <p:nvPicPr>
              <p:cNvPr id="3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B0DF13C-9B14-BE2C-6EB4-EDD5312FE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35" name="Graphic 34" descr="Medal with solid fill">
                <a:extLst>
                  <a:ext uri="{FF2B5EF4-FFF2-40B4-BE49-F238E27FC236}">
                    <a16:creationId xmlns:a16="http://schemas.microsoft.com/office/drawing/2014/main" id="{03A39446-8508-1E44-3572-1C5842B24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80F374-00ED-1C58-120D-3525C58E091F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AAA6023-36A6-46DA-7A3A-DAF81DC37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5"/>
              <a:ext cx="2307238" cy="30712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Graphic 37" descr="Azure VMware Solution Private Cloud">
              <a:extLst>
                <a:ext uri="{FF2B5EF4-FFF2-40B4-BE49-F238E27FC236}">
                  <a16:creationId xmlns:a16="http://schemas.microsoft.com/office/drawing/2014/main" id="{CCA0B62C-2F80-6C92-221B-74D72E66F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D43720-F13C-46DF-87D4-F79A43E4CCF5}"/>
                </a:ext>
              </a:extLst>
            </p:cNvPr>
            <p:cNvSpPr txBox="1"/>
            <p:nvPr/>
          </p:nvSpPr>
          <p:spPr>
            <a:xfrm>
              <a:off x="8845393" y="241721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DB3DB29-9BCC-04F8-E68E-457E59F06115}"/>
                </a:ext>
              </a:extLst>
            </p:cNvPr>
            <p:cNvGrpSpPr/>
            <p:nvPr/>
          </p:nvGrpSpPr>
          <p:grpSpPr>
            <a:xfrm>
              <a:off x="8914166" y="1848612"/>
              <a:ext cx="546062" cy="529251"/>
              <a:chOff x="6382955" y="2755144"/>
              <a:chExt cx="546062" cy="529251"/>
            </a:xfrm>
          </p:grpSpPr>
          <p:pic>
            <p:nvPicPr>
              <p:cNvPr id="4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CCE7147-2E46-799E-4874-ED5D7EACD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7" name="Graphic 46" descr="Medal with solid fill">
                <a:extLst>
                  <a:ext uri="{FF2B5EF4-FFF2-40B4-BE49-F238E27FC236}">
                    <a16:creationId xmlns:a16="http://schemas.microsoft.com/office/drawing/2014/main" id="{5ED74E65-4762-8EBA-FEDB-BFEE63A2D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FF6B07-B9C7-3D41-CD10-16D7C01A9E60}"/>
                </a:ext>
              </a:extLst>
            </p:cNvPr>
            <p:cNvSpPr txBox="1"/>
            <p:nvPr/>
          </p:nvSpPr>
          <p:spPr>
            <a:xfrm>
              <a:off x="8845393" y="317773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B1A6CD0-EE01-0617-627D-7F83CE4A41EB}"/>
                </a:ext>
              </a:extLst>
            </p:cNvPr>
            <p:cNvGrpSpPr/>
            <p:nvPr/>
          </p:nvGrpSpPr>
          <p:grpSpPr>
            <a:xfrm>
              <a:off x="8913335" y="2626574"/>
              <a:ext cx="543086" cy="512171"/>
              <a:chOff x="7281403" y="2775156"/>
              <a:chExt cx="543086" cy="51217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6B7F5DD-48B5-478F-6D82-F027F75EC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A309BC2F-D56C-35AE-17A6-2317995A9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FC54E3-07BD-5DB0-55A2-9B6EE1CF9B4C}"/>
                </a:ext>
              </a:extLst>
            </p:cNvPr>
            <p:cNvSpPr txBox="1"/>
            <p:nvPr/>
          </p:nvSpPr>
          <p:spPr>
            <a:xfrm>
              <a:off x="8845393" y="393803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2BACB23-C338-5969-2708-63C319C4BD64}"/>
                </a:ext>
              </a:extLst>
            </p:cNvPr>
            <p:cNvGrpSpPr/>
            <p:nvPr/>
          </p:nvGrpSpPr>
          <p:grpSpPr>
            <a:xfrm>
              <a:off x="8940709" y="3377539"/>
              <a:ext cx="543087" cy="537894"/>
              <a:chOff x="9435923" y="3630075"/>
              <a:chExt cx="543087" cy="537894"/>
            </a:xfrm>
          </p:grpSpPr>
          <p:pic>
            <p:nvPicPr>
              <p:cNvPr id="5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ADE66A-1D68-52D5-BAC6-4B9380B91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8" name="Graphic 57" descr="Medal with solid fill">
                <a:extLst>
                  <a:ext uri="{FF2B5EF4-FFF2-40B4-BE49-F238E27FC236}">
                    <a16:creationId xmlns:a16="http://schemas.microsoft.com/office/drawing/2014/main" id="{5F886F86-42A1-C3F0-8B04-1A674B6D0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FF7F18F8-C812-3A17-987B-38445B846478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A617777F-FEDF-C590-4D25-29F6B14D48D0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5603829" y="1905000"/>
              <a:ext cx="2595421" cy="151044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1">
              <a:extLst>
                <a:ext uri="{FF2B5EF4-FFF2-40B4-BE49-F238E27FC236}">
                  <a16:creationId xmlns:a16="http://schemas.microsoft.com/office/drawing/2014/main" id="{CB0B7673-3FAB-42FD-061C-7F71B0365DEF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3008408" y="1905000"/>
              <a:ext cx="2595421" cy="151044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F06845-461C-A825-AF3A-0C33E97946D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19D2BD-D65B-9649-5484-6E20C9F1CFD5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C0A7B76-9D2D-E8DA-159E-B86836E59634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68A2B9F-FEF7-961B-3B24-23FFD9E2765A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8D9BA81-33CF-B37F-8A55-749939CB02EC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75" name="location 1" descr="location">
              <a:extLst>
                <a:ext uri="{FF2B5EF4-FFF2-40B4-BE49-F238E27FC236}">
                  <a16:creationId xmlns:a16="http://schemas.microsoft.com/office/drawing/2014/main" id="{EA17E96D-9CAD-1109-6C47-F276C52FD8B6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76" name="Freeform 113">
                <a:extLst>
                  <a:ext uri="{FF2B5EF4-FFF2-40B4-BE49-F238E27FC236}">
                    <a16:creationId xmlns:a16="http://schemas.microsoft.com/office/drawing/2014/main" id="{1A2A16F6-2F48-4F80-B13F-8DF211437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6AB303B-AD08-1CA7-5DB8-813D24473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AC4A4D3-3B72-4EC3-BA39-3704581B9081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Region</a:t>
              </a:r>
            </a:p>
          </p:txBody>
        </p:sp>
        <p:pic>
          <p:nvPicPr>
            <p:cNvPr id="79" name="Graphic 78" descr="Azure VMware Solution Private Cloud">
              <a:extLst>
                <a:ext uri="{FF2B5EF4-FFF2-40B4-BE49-F238E27FC236}">
                  <a16:creationId xmlns:a16="http://schemas.microsoft.com/office/drawing/2014/main" id="{CB2DF585-0AE5-DFE5-6CE8-BE98D535F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11B0FD16-54A2-43B5-9A29-9F038B6D7E0E}"/>
              </a:ext>
            </a:extLst>
          </p:cNvPr>
          <p:cNvSpPr txBox="1"/>
          <p:nvPr/>
        </p:nvSpPr>
        <p:spPr>
          <a:xfrm>
            <a:off x="259232" y="6642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</a:rPr>
              <a:t>Figure 9 – Azure VMware Solution with AVS Interconnect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576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871321-796E-8775-7A0A-812D9030B27F}"/>
              </a:ext>
            </a:extLst>
          </p:cNvPr>
          <p:cNvGrpSpPr/>
          <p:nvPr/>
        </p:nvGrpSpPr>
        <p:grpSpPr>
          <a:xfrm>
            <a:off x="263137" y="509109"/>
            <a:ext cx="10571517" cy="4750982"/>
            <a:chOff x="263137" y="509109"/>
            <a:chExt cx="10571517" cy="47509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63137" y="509109"/>
              <a:ext cx="10571517" cy="47509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86" y="63697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923756" y="75875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212915" y="3267468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381716" y="2776208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303" y="2988179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  <a:endCxn id="11" idx="1"/>
            </p:cNvCxnSpPr>
            <p:nvPr/>
          </p:nvCxnSpPr>
          <p:spPr>
            <a:xfrm>
              <a:off x="6856870" y="3212463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stCxn id="77" idx="3"/>
              <a:endCxn id="106" idx="1"/>
            </p:cNvCxnSpPr>
            <p:nvPr/>
          </p:nvCxnSpPr>
          <p:spPr>
            <a:xfrm flipV="1">
              <a:off x="3155964" y="3212462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444898" y="363765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47765" y="3252503"/>
              <a:ext cx="411950" cy="4119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1398A-06B7-E21D-4FF4-6667E7C7BF14}"/>
                </a:ext>
              </a:extLst>
            </p:cNvPr>
            <p:cNvSpPr txBox="1"/>
            <p:nvPr/>
          </p:nvSpPr>
          <p:spPr>
            <a:xfrm>
              <a:off x="8678738" y="177530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755D84-EAA9-84E4-B944-4E5AA63A5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11699" y="1676845"/>
              <a:ext cx="2307238" cy="30712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Graphic 11" descr="Azure VMware Solution Private Cloud">
              <a:extLst>
                <a:ext uri="{FF2B5EF4-FFF2-40B4-BE49-F238E27FC236}">
                  <a16:creationId xmlns:a16="http://schemas.microsoft.com/office/drawing/2014/main" id="{B4BBDB23-2167-240D-8F8D-7F75B5E34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93568" y="1732653"/>
              <a:ext cx="412833" cy="4128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35B690-6114-C4E1-65C9-E558F0133B8A}"/>
                </a:ext>
              </a:extLst>
            </p:cNvPr>
            <p:cNvSpPr txBox="1"/>
            <p:nvPr/>
          </p:nvSpPr>
          <p:spPr>
            <a:xfrm>
              <a:off x="8757842" y="291889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1F8AC3-5E17-BDFC-A195-229BD87FF714}"/>
                </a:ext>
              </a:extLst>
            </p:cNvPr>
            <p:cNvGrpSpPr/>
            <p:nvPr/>
          </p:nvGrpSpPr>
          <p:grpSpPr>
            <a:xfrm>
              <a:off x="8826615" y="2350290"/>
              <a:ext cx="546062" cy="529251"/>
              <a:chOff x="6382955" y="2755144"/>
              <a:chExt cx="546062" cy="529251"/>
            </a:xfrm>
          </p:grpSpPr>
          <p:pic>
            <p:nvPicPr>
              <p:cNvPr id="1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BCDD181-F461-B564-23E7-BC7FAC77C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8" name="Graphic 17" descr="Medal with solid fill">
                <a:extLst>
                  <a:ext uri="{FF2B5EF4-FFF2-40B4-BE49-F238E27FC236}">
                    <a16:creationId xmlns:a16="http://schemas.microsoft.com/office/drawing/2014/main" id="{809557A0-07F8-6C62-827A-708E50F9E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D8757D-DD9E-9DE3-4497-B33875E9C6CA}"/>
                </a:ext>
              </a:extLst>
            </p:cNvPr>
            <p:cNvSpPr txBox="1"/>
            <p:nvPr/>
          </p:nvSpPr>
          <p:spPr>
            <a:xfrm>
              <a:off x="8757842" y="367941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9CEC26-08F6-4F66-B33B-85B9B7309283}"/>
                </a:ext>
              </a:extLst>
            </p:cNvPr>
            <p:cNvGrpSpPr/>
            <p:nvPr/>
          </p:nvGrpSpPr>
          <p:grpSpPr>
            <a:xfrm>
              <a:off x="8825784" y="3128252"/>
              <a:ext cx="543086" cy="512171"/>
              <a:chOff x="7281403" y="2775156"/>
              <a:chExt cx="543086" cy="512171"/>
            </a:xfrm>
          </p:grpSpPr>
          <p:pic>
            <p:nvPicPr>
              <p:cNvPr id="2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C506DCA-0BCE-6327-0D98-638D35227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35" name="Graphic 34" descr="Medal with solid fill">
                <a:extLst>
                  <a:ext uri="{FF2B5EF4-FFF2-40B4-BE49-F238E27FC236}">
                    <a16:creationId xmlns:a16="http://schemas.microsoft.com/office/drawing/2014/main" id="{5A4CCADC-8B5A-26F3-328A-F09B8AAC5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B9810C-8865-61EE-838A-0B78F3AC848E}"/>
                </a:ext>
              </a:extLst>
            </p:cNvPr>
            <p:cNvSpPr txBox="1"/>
            <p:nvPr/>
          </p:nvSpPr>
          <p:spPr>
            <a:xfrm>
              <a:off x="8757842" y="443971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63D1AF6-1549-1698-CE52-CE9CD1DB14D7}"/>
                </a:ext>
              </a:extLst>
            </p:cNvPr>
            <p:cNvGrpSpPr/>
            <p:nvPr/>
          </p:nvGrpSpPr>
          <p:grpSpPr>
            <a:xfrm>
              <a:off x="8853158" y="3879217"/>
              <a:ext cx="543087" cy="537894"/>
              <a:chOff x="9435923" y="3630075"/>
              <a:chExt cx="543087" cy="537894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45A5648-8C31-C4AE-821B-3D69FDA8F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39" name="Graphic 38" descr="Medal with solid fill">
                <a:extLst>
                  <a:ext uri="{FF2B5EF4-FFF2-40B4-BE49-F238E27FC236}">
                    <a16:creationId xmlns:a16="http://schemas.microsoft.com/office/drawing/2014/main" id="{C02A6635-6E98-FDD6-A44E-BA4DA2CBE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4175AE8-7E06-0C00-ACC0-FDAE857A8ED1}"/>
                </a:ext>
              </a:extLst>
            </p:cNvPr>
            <p:cNvSpPr txBox="1"/>
            <p:nvPr/>
          </p:nvSpPr>
          <p:spPr>
            <a:xfrm>
              <a:off x="1415765" y="177530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12FDC89-B657-F4FC-AD25-D4E75CC5B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726" y="1676845"/>
              <a:ext cx="2307238" cy="30712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8" name="Graphic 77" descr="Azure VMware Solution Private Cloud">
              <a:extLst>
                <a:ext uri="{FF2B5EF4-FFF2-40B4-BE49-F238E27FC236}">
                  <a16:creationId xmlns:a16="http://schemas.microsoft.com/office/drawing/2014/main" id="{8B67B773-E645-DBCD-861E-68B888A5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0595" y="1732653"/>
              <a:ext cx="412833" cy="412833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C8E9BDF-845B-5CA1-75D5-B0F21939F6C0}"/>
                </a:ext>
              </a:extLst>
            </p:cNvPr>
            <p:cNvSpPr txBox="1"/>
            <p:nvPr/>
          </p:nvSpPr>
          <p:spPr>
            <a:xfrm>
              <a:off x="1494869" y="291889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61BCC7B-7999-60E3-14A4-B472F5111A65}"/>
                </a:ext>
              </a:extLst>
            </p:cNvPr>
            <p:cNvGrpSpPr/>
            <p:nvPr/>
          </p:nvGrpSpPr>
          <p:grpSpPr>
            <a:xfrm>
              <a:off x="1563642" y="2350290"/>
              <a:ext cx="546062" cy="529251"/>
              <a:chOff x="6382955" y="2755144"/>
              <a:chExt cx="546062" cy="529251"/>
            </a:xfrm>
          </p:grpSpPr>
          <p:pic>
            <p:nvPicPr>
              <p:cNvPr id="8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244ED4-A7EC-E8A0-E27D-517A5D563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2" name="Graphic 81" descr="Medal with solid fill">
                <a:extLst>
                  <a:ext uri="{FF2B5EF4-FFF2-40B4-BE49-F238E27FC236}">
                    <a16:creationId xmlns:a16="http://schemas.microsoft.com/office/drawing/2014/main" id="{D2351B8E-398D-2B85-A593-ACC366BD0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0CC4074-14B3-EF3A-577C-14F7EA31EC3D}"/>
                </a:ext>
              </a:extLst>
            </p:cNvPr>
            <p:cNvSpPr txBox="1"/>
            <p:nvPr/>
          </p:nvSpPr>
          <p:spPr>
            <a:xfrm>
              <a:off x="1494869" y="367941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1F78ECF-7D39-CBC4-2E2A-F65E8573FDCE}"/>
                </a:ext>
              </a:extLst>
            </p:cNvPr>
            <p:cNvGrpSpPr/>
            <p:nvPr/>
          </p:nvGrpSpPr>
          <p:grpSpPr>
            <a:xfrm>
              <a:off x="1562811" y="3128252"/>
              <a:ext cx="543086" cy="512171"/>
              <a:chOff x="7281403" y="2775156"/>
              <a:chExt cx="543086" cy="512171"/>
            </a:xfrm>
          </p:grpSpPr>
          <p:pic>
            <p:nvPicPr>
              <p:cNvPr id="8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843239B-57ED-9C8A-4E94-5C5E88E9C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6" name="Graphic 85" descr="Medal with solid fill">
                <a:extLst>
                  <a:ext uri="{FF2B5EF4-FFF2-40B4-BE49-F238E27FC236}">
                    <a16:creationId xmlns:a16="http://schemas.microsoft.com/office/drawing/2014/main" id="{A5D9C0F7-FA6F-39A1-4818-34DBE255A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DA5F09B-CE24-5E25-7166-87A4B10BFAED}"/>
                </a:ext>
              </a:extLst>
            </p:cNvPr>
            <p:cNvSpPr txBox="1"/>
            <p:nvPr/>
          </p:nvSpPr>
          <p:spPr>
            <a:xfrm>
              <a:off x="1494869" y="443971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D73FE07-418D-3014-3AFA-5FC6DD7AAC50}"/>
                </a:ext>
              </a:extLst>
            </p:cNvPr>
            <p:cNvGrpSpPr/>
            <p:nvPr/>
          </p:nvGrpSpPr>
          <p:grpSpPr>
            <a:xfrm>
              <a:off x="1590185" y="3879217"/>
              <a:ext cx="543087" cy="537894"/>
              <a:chOff x="9435923" y="3630075"/>
              <a:chExt cx="543087" cy="537894"/>
            </a:xfrm>
          </p:grpSpPr>
          <p:pic>
            <p:nvPicPr>
              <p:cNvPr id="8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8BD469-3399-1A67-106A-1D8167335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0" name="Graphic 89" descr="Medal with solid fill">
                <a:extLst>
                  <a:ext uri="{FF2B5EF4-FFF2-40B4-BE49-F238E27FC236}">
                    <a16:creationId xmlns:a16="http://schemas.microsoft.com/office/drawing/2014/main" id="{88A812B9-12DC-295F-A9D4-F24A2F0FC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723183" y="1290564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998126" y="1336508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9283" y="1168785"/>
              <a:ext cx="4620333" cy="388343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5892468" y="1290564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167411" y="1336508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88568" y="1168785"/>
              <a:ext cx="4920867" cy="388343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284377" y="277620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12381" y="2988178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6973581" y="366780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76448" y="3282661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4760948" y="3212462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F5D4F11-E476-3DEF-1CD9-A57869B11D19}"/>
              </a:ext>
            </a:extLst>
          </p:cNvPr>
          <p:cNvSpPr txBox="1"/>
          <p:nvPr/>
        </p:nvSpPr>
        <p:spPr>
          <a:xfrm>
            <a:off x="110012" y="6322642"/>
            <a:ext cx="1175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10 – Azure VMware Solution with ExpressRoute Global Reach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73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0F841A6E-92B6-AEC5-D3FD-A1CB03D04B51}"/>
              </a:ext>
            </a:extLst>
          </p:cNvPr>
          <p:cNvSpPr txBox="1"/>
          <p:nvPr/>
        </p:nvSpPr>
        <p:spPr>
          <a:xfrm>
            <a:off x="84960" y="6260377"/>
            <a:ext cx="11427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</a:rPr>
              <a:t>Figure 11 – Azure VMware Solution with ExpressRoute Global Reach to On-premises vSphere infrastructure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BA4BC1-A741-A6A3-E865-AF6420A3B0D3}"/>
              </a:ext>
            </a:extLst>
          </p:cNvPr>
          <p:cNvGrpSpPr/>
          <p:nvPr/>
        </p:nvGrpSpPr>
        <p:grpSpPr>
          <a:xfrm>
            <a:off x="195803" y="509109"/>
            <a:ext cx="10638851" cy="3832646"/>
            <a:chOff x="195803" y="509109"/>
            <a:chExt cx="10638851" cy="383264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803" y="1320511"/>
              <a:ext cx="3301239" cy="30212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762843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50822" y="509109"/>
              <a:ext cx="5983832" cy="38326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339" y="63697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476009" y="75875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477208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594641" y="257143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1043" y="2067233"/>
              <a:ext cx="457550" cy="4575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49BA4-7665-01A0-724B-B4CB8E5F311C}"/>
                </a:ext>
              </a:extLst>
            </p:cNvPr>
            <p:cNvSpPr txBox="1"/>
            <p:nvPr/>
          </p:nvSpPr>
          <p:spPr>
            <a:xfrm>
              <a:off x="4924860" y="255537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8A17266-DE7C-C019-B72F-51E9B96F7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05756" y="2057296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794FF3-865F-77A1-59F4-7889E21C203A}"/>
                </a:ext>
              </a:extLst>
            </p:cNvPr>
            <p:cNvSpPr txBox="1"/>
            <p:nvPr/>
          </p:nvSpPr>
          <p:spPr>
            <a:xfrm>
              <a:off x="2581033" y="2551802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8" name="Graphic 2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9E591E6-2F47-32DE-36C3-5C6125163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8525" y="2061102"/>
              <a:ext cx="448567" cy="448567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22D4C10-9DA3-1CA9-8594-FF41D1027A5E}"/>
                </a:ext>
              </a:extLst>
            </p:cNvPr>
            <p:cNvCxnSpPr>
              <a:cxnSpLocks/>
              <a:stCxn id="28" idx="3"/>
              <a:endCxn id="26" idx="1"/>
            </p:cNvCxnSpPr>
            <p:nvPr/>
          </p:nvCxnSpPr>
          <p:spPr>
            <a:xfrm flipV="1">
              <a:off x="3087092" y="2281580"/>
              <a:ext cx="2118664" cy="38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BEDD11-295E-0636-83A5-C0C683A329AB}"/>
                </a:ext>
              </a:extLst>
            </p:cNvPr>
            <p:cNvSpPr txBox="1"/>
            <p:nvPr/>
          </p:nvSpPr>
          <p:spPr>
            <a:xfrm>
              <a:off x="3756641" y="152074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16B6F119-8645-0CF9-7216-EC51F3997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66646" y="1852845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26" idx="3"/>
              <a:endCxn id="56" idx="1"/>
            </p:cNvCxnSpPr>
            <p:nvPr/>
          </p:nvCxnSpPr>
          <p:spPr>
            <a:xfrm>
              <a:off x="5654323" y="2281580"/>
              <a:ext cx="1098298" cy="587502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966626" y="2196197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838C0412-5298-F11C-0A04-DF40A22B302B}"/>
                </a:ext>
              </a:extLst>
            </p:cNvPr>
            <p:cNvCxnSpPr>
              <a:cxnSpLocks/>
              <a:stCxn id="26" idx="3"/>
              <a:endCxn id="54" idx="1"/>
            </p:cNvCxnSpPr>
            <p:nvPr/>
          </p:nvCxnSpPr>
          <p:spPr>
            <a:xfrm flipV="1">
              <a:off x="5654323" y="1702866"/>
              <a:ext cx="1097802" cy="578714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725538" y="1102889"/>
              <a:ext cx="5017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52125" y="1478582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B4EB72-23E6-E94E-B351-2B7A40AFA837}"/>
                </a:ext>
              </a:extLst>
            </p:cNvPr>
            <p:cNvSpPr txBox="1"/>
            <p:nvPr/>
          </p:nvSpPr>
          <p:spPr>
            <a:xfrm>
              <a:off x="6749475" y="3130504"/>
              <a:ext cx="5017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56" name="Graphic 5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1AAEE53-7E44-5D92-A298-0942620A5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52621" y="2644798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 flipV="1">
              <a:off x="7200692" y="1700032"/>
              <a:ext cx="992687" cy="283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86EC3D-7C12-86EA-1CFF-A258C5ACD172}"/>
                </a:ext>
              </a:extLst>
            </p:cNvPr>
            <p:cNvSpPr txBox="1"/>
            <p:nvPr/>
          </p:nvSpPr>
          <p:spPr>
            <a:xfrm>
              <a:off x="7279136" y="94359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4" name="グラフィックス 37" descr="Azure ExpressRoute">
              <a:extLst>
                <a:ext uri="{FF2B5EF4-FFF2-40B4-BE49-F238E27FC236}">
                  <a16:creationId xmlns:a16="http://schemas.microsoft.com/office/drawing/2014/main" id="{2827AA0F-CBFE-15A3-595B-F67082C0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89141" y="1275695"/>
              <a:ext cx="411950" cy="411950"/>
            </a:xfrm>
            <a:prstGeom prst="rect">
              <a:avLst/>
            </a:prstGeom>
          </p:spPr>
        </p:pic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 flipV="1">
              <a:off x="7201188" y="2863721"/>
              <a:ext cx="987359" cy="536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7281055" y="328177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83922" y="2896623"/>
              <a:ext cx="411950" cy="4119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1398A-06B7-E21D-4FF4-6667E7C7BF14}"/>
                </a:ext>
              </a:extLst>
            </p:cNvPr>
            <p:cNvSpPr txBox="1"/>
            <p:nvPr/>
          </p:nvSpPr>
          <p:spPr>
            <a:xfrm>
              <a:off x="8763458" y="102692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(Stretched Clusters)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755D84-EAA9-84E4-B944-4E5AA63A5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6419" y="928459"/>
              <a:ext cx="2307238" cy="30712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Graphic 11" descr="Azure VMware Solution Private Cloud">
              <a:extLst>
                <a:ext uri="{FF2B5EF4-FFF2-40B4-BE49-F238E27FC236}">
                  <a16:creationId xmlns:a16="http://schemas.microsoft.com/office/drawing/2014/main" id="{B4BBDB23-2167-240D-8F8D-7F75B5E34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78288" y="984267"/>
              <a:ext cx="412833" cy="4128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35B690-6114-C4E1-65C9-E558F0133B8A}"/>
                </a:ext>
              </a:extLst>
            </p:cNvPr>
            <p:cNvSpPr txBox="1"/>
            <p:nvPr/>
          </p:nvSpPr>
          <p:spPr>
            <a:xfrm>
              <a:off x="8842562" y="217050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1F8AC3-5E17-BDFC-A195-229BD87FF714}"/>
                </a:ext>
              </a:extLst>
            </p:cNvPr>
            <p:cNvGrpSpPr/>
            <p:nvPr/>
          </p:nvGrpSpPr>
          <p:grpSpPr>
            <a:xfrm>
              <a:off x="8911335" y="1601904"/>
              <a:ext cx="546062" cy="529251"/>
              <a:chOff x="6382955" y="2755144"/>
              <a:chExt cx="546062" cy="529251"/>
            </a:xfrm>
          </p:grpSpPr>
          <p:pic>
            <p:nvPicPr>
              <p:cNvPr id="1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BCDD181-F461-B564-23E7-BC7FAC77C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8" name="Graphic 17" descr="Medal with solid fill">
                <a:extLst>
                  <a:ext uri="{FF2B5EF4-FFF2-40B4-BE49-F238E27FC236}">
                    <a16:creationId xmlns:a16="http://schemas.microsoft.com/office/drawing/2014/main" id="{809557A0-07F8-6C62-827A-708E50F9E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D8757D-DD9E-9DE3-4497-B33875E9C6CA}"/>
                </a:ext>
              </a:extLst>
            </p:cNvPr>
            <p:cNvSpPr txBox="1"/>
            <p:nvPr/>
          </p:nvSpPr>
          <p:spPr>
            <a:xfrm>
              <a:off x="8842562" y="293102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9CEC26-08F6-4F66-B33B-85B9B7309283}"/>
                </a:ext>
              </a:extLst>
            </p:cNvPr>
            <p:cNvGrpSpPr/>
            <p:nvPr/>
          </p:nvGrpSpPr>
          <p:grpSpPr>
            <a:xfrm>
              <a:off x="8910504" y="2379866"/>
              <a:ext cx="543086" cy="512171"/>
              <a:chOff x="7281403" y="2775156"/>
              <a:chExt cx="543086" cy="512171"/>
            </a:xfrm>
          </p:grpSpPr>
          <p:pic>
            <p:nvPicPr>
              <p:cNvPr id="2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C506DCA-0BCE-6327-0D98-638D35227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35" name="Graphic 34" descr="Medal with solid fill">
                <a:extLst>
                  <a:ext uri="{FF2B5EF4-FFF2-40B4-BE49-F238E27FC236}">
                    <a16:creationId xmlns:a16="http://schemas.microsoft.com/office/drawing/2014/main" id="{5A4CCADC-8B5A-26F3-328A-F09B8AAC5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B9810C-8865-61EE-838A-0B78F3AC848E}"/>
                </a:ext>
              </a:extLst>
            </p:cNvPr>
            <p:cNvSpPr txBox="1"/>
            <p:nvPr/>
          </p:nvSpPr>
          <p:spPr>
            <a:xfrm>
              <a:off x="8842562" y="369132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63D1AF6-1549-1698-CE52-CE9CD1DB14D7}"/>
                </a:ext>
              </a:extLst>
            </p:cNvPr>
            <p:cNvGrpSpPr/>
            <p:nvPr/>
          </p:nvGrpSpPr>
          <p:grpSpPr>
            <a:xfrm>
              <a:off x="8937878" y="3130831"/>
              <a:ext cx="543087" cy="537894"/>
              <a:chOff x="9435923" y="3630075"/>
              <a:chExt cx="543087" cy="537894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45A5648-8C31-C4AE-821B-3D69FDA8F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39" name="Graphic 38" descr="Medal with solid fill">
                <a:extLst>
                  <a:ext uri="{FF2B5EF4-FFF2-40B4-BE49-F238E27FC236}">
                    <a16:creationId xmlns:a16="http://schemas.microsoft.com/office/drawing/2014/main" id="{C02A6635-6E98-FDD6-A44E-BA4DA2CBE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F05901-2FF7-3222-F6FE-5749D018137E}"/>
                </a:ext>
              </a:extLst>
            </p:cNvPr>
            <p:cNvSpPr txBox="1"/>
            <p:nvPr/>
          </p:nvSpPr>
          <p:spPr>
            <a:xfrm>
              <a:off x="504906" y="36203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A48F1B0-00C9-D430-2E60-E2F4C04E8CA8}"/>
                </a:ext>
              </a:extLst>
            </p:cNvPr>
            <p:cNvGrpSpPr/>
            <p:nvPr/>
          </p:nvGrpSpPr>
          <p:grpSpPr>
            <a:xfrm>
              <a:off x="573679" y="3051720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D4C9EEF-2C71-4594-06DF-6495AB3ED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7" name="Graphic 46" descr="Medal with solid fill">
                <a:extLst>
                  <a:ext uri="{FF2B5EF4-FFF2-40B4-BE49-F238E27FC236}">
                    <a16:creationId xmlns:a16="http://schemas.microsoft.com/office/drawing/2014/main" id="{7AC82E00-8B1B-815E-8595-4ED4850A7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BD3104F-BE18-C577-F442-92F2561D0307}"/>
                </a:ext>
              </a:extLst>
            </p:cNvPr>
            <p:cNvSpPr txBox="1"/>
            <p:nvPr/>
          </p:nvSpPr>
          <p:spPr>
            <a:xfrm>
              <a:off x="1471269" y="36447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A942210-78B7-1004-2F9C-7AA32F3261E4}"/>
                </a:ext>
              </a:extLst>
            </p:cNvPr>
            <p:cNvGrpSpPr/>
            <p:nvPr/>
          </p:nvGrpSpPr>
          <p:grpSpPr>
            <a:xfrm>
              <a:off x="1539211" y="3093581"/>
              <a:ext cx="543086" cy="512171"/>
              <a:chOff x="7281403" y="2775156"/>
              <a:chExt cx="543086" cy="512171"/>
            </a:xfrm>
          </p:grpSpPr>
          <p:pic>
            <p:nvPicPr>
              <p:cNvPr id="5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8E77A6C-0727-FB88-CA64-52E74E87C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8" name="Graphic 57" descr="Medal with solid fill">
                <a:extLst>
                  <a:ext uri="{FF2B5EF4-FFF2-40B4-BE49-F238E27FC236}">
                    <a16:creationId xmlns:a16="http://schemas.microsoft.com/office/drawing/2014/main" id="{BE75BB37-B33A-40A1-A080-4B8967E77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D58C227-1AC2-85C1-BCF6-23BDEBB1323E}"/>
                </a:ext>
              </a:extLst>
            </p:cNvPr>
            <p:cNvSpPr txBox="1"/>
            <p:nvPr/>
          </p:nvSpPr>
          <p:spPr>
            <a:xfrm>
              <a:off x="2425496" y="365386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19DA5D-0A7C-2210-E942-12B24671200D}"/>
                </a:ext>
              </a:extLst>
            </p:cNvPr>
            <p:cNvGrpSpPr/>
            <p:nvPr/>
          </p:nvGrpSpPr>
          <p:grpSpPr>
            <a:xfrm>
              <a:off x="2520812" y="3093365"/>
              <a:ext cx="543087" cy="537894"/>
              <a:chOff x="9435923" y="3630075"/>
              <a:chExt cx="543087" cy="537894"/>
            </a:xfrm>
          </p:grpSpPr>
          <p:pic>
            <p:nvPicPr>
              <p:cNvPr id="6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7FA3622-E35B-2433-2BFB-EC992E89C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2" name="Graphic 71" descr="Medal with solid fill">
                <a:extLst>
                  <a:ext uri="{FF2B5EF4-FFF2-40B4-BE49-F238E27FC236}">
                    <a16:creationId xmlns:a16="http://schemas.microsoft.com/office/drawing/2014/main" id="{F6FE1917-35D7-8CF5-0804-32B267F37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37B9F5-4F33-FC0E-F65C-0C3FAB555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2975" y="1381295"/>
              <a:ext cx="412833" cy="39891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9AC556-1240-74E5-0132-BB9C7FB26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28496" y="2055687"/>
              <a:ext cx="412833" cy="398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591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C63C0CE-2C16-5618-A9B9-BE76EEDADD51}"/>
              </a:ext>
            </a:extLst>
          </p:cNvPr>
          <p:cNvSpPr txBox="1"/>
          <p:nvPr/>
        </p:nvSpPr>
        <p:spPr>
          <a:xfrm>
            <a:off x="240666" y="6354488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</a:rPr>
              <a:t>Figure 12 – Azure VMware Solution Multi-Edge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B4D24EF-5127-1385-6867-2E13B04A33C7}"/>
              </a:ext>
            </a:extLst>
          </p:cNvPr>
          <p:cNvGrpSpPr/>
          <p:nvPr/>
        </p:nvGrpSpPr>
        <p:grpSpPr>
          <a:xfrm>
            <a:off x="2104349" y="294127"/>
            <a:ext cx="7698658" cy="5574501"/>
            <a:chOff x="2104349" y="294127"/>
            <a:chExt cx="7698658" cy="55745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90472C-3A7F-43D1-72B5-B88CF8B73606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6E1FEB-E5AC-4ABF-9435-1F438762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48560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328717C-32BB-3D06-DD30-AD1A4B09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5D63D0-FBA6-F650-B676-2FFC2CFED528}"/>
                </a:ext>
              </a:extLst>
            </p:cNvPr>
            <p:cNvSpPr txBox="1"/>
            <p:nvPr/>
          </p:nvSpPr>
          <p:spPr>
            <a:xfrm>
              <a:off x="2742011" y="243202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D3BC93-7A4B-C958-DA77-C633CE58AC19}"/>
                </a:ext>
              </a:extLst>
            </p:cNvPr>
            <p:cNvSpPr txBox="1"/>
            <p:nvPr/>
          </p:nvSpPr>
          <p:spPr>
            <a:xfrm>
              <a:off x="2910698" y="1587560"/>
              <a:ext cx="30200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Cluster-1 (Management &amp; Control Plane Cluster)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850F79-8954-8120-2BF9-8453DE2E9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9227" y="1473313"/>
              <a:ext cx="7204208" cy="41446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A09CCCD-6547-4EE9-79F4-0875EBB1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7"/>
              <a:ext cx="7698658" cy="55745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2" descr="Microsoft Azure - Wikipedia">
              <a:extLst>
                <a:ext uri="{FF2B5EF4-FFF2-40B4-BE49-F238E27FC236}">
                  <a16:creationId xmlns:a16="http://schemas.microsoft.com/office/drawing/2014/main" id="{254F43CB-CCC9-BAFF-707D-A3B8FEB35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4720A7-4452-6919-E0C9-16E8A556FD00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59EF-6E6F-E03F-8E72-E4D66592DB99}"/>
                </a:ext>
              </a:extLst>
            </p:cNvPr>
            <p:cNvSpPr txBox="1"/>
            <p:nvPr/>
          </p:nvSpPr>
          <p:spPr>
            <a:xfrm>
              <a:off x="3468455" y="3881893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7F14975-208B-C5AA-DBDD-7E5448DF3E1D}"/>
                </a:ext>
              </a:extLst>
            </p:cNvPr>
            <p:cNvSpPr txBox="1"/>
            <p:nvPr/>
          </p:nvSpPr>
          <p:spPr>
            <a:xfrm>
              <a:off x="4744592" y="3881893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AAAB73-26F7-A992-3B8C-D74E8C8210E8}"/>
                </a:ext>
              </a:extLst>
            </p:cNvPr>
            <p:cNvSpPr txBox="1"/>
            <p:nvPr/>
          </p:nvSpPr>
          <p:spPr>
            <a:xfrm>
              <a:off x="6072101" y="3881893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0D07CA-5214-2D51-441B-39352B9AEE14}"/>
                </a:ext>
              </a:extLst>
            </p:cNvPr>
            <p:cNvSpPr txBox="1"/>
            <p:nvPr/>
          </p:nvSpPr>
          <p:spPr>
            <a:xfrm>
              <a:off x="7348238" y="3881893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329F61-8C5A-CE3A-81DA-96291C586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52660" y="3043983"/>
              <a:ext cx="5369356" cy="2269136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BFF320-7DF3-BEAD-5394-A209ABCE622D}"/>
                </a:ext>
              </a:extLst>
            </p:cNvPr>
            <p:cNvSpPr txBox="1"/>
            <p:nvPr/>
          </p:nvSpPr>
          <p:spPr>
            <a:xfrm>
              <a:off x="3325503" y="490087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640A8CD0-DF2B-E635-F325-1C4641001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3844" y="4396666"/>
              <a:ext cx="457550" cy="4575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94D989-B083-3A8E-205B-9B0999869287}"/>
                </a:ext>
              </a:extLst>
            </p:cNvPr>
            <p:cNvSpPr txBox="1"/>
            <p:nvPr/>
          </p:nvSpPr>
          <p:spPr>
            <a:xfrm>
              <a:off x="4625253" y="490771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B3D8F0A2-61B5-824D-12A0-B7BD571A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3594" y="4403506"/>
              <a:ext cx="457550" cy="4575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838223-D745-4684-D367-16DE91799157}"/>
                </a:ext>
              </a:extLst>
            </p:cNvPr>
            <p:cNvSpPr txBox="1"/>
            <p:nvPr/>
          </p:nvSpPr>
          <p:spPr>
            <a:xfrm>
              <a:off x="5955843" y="490121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26" name="Server" descr="Server">
              <a:extLst>
                <a:ext uri="{FF2B5EF4-FFF2-40B4-BE49-F238E27FC236}">
                  <a16:creationId xmlns:a16="http://schemas.microsoft.com/office/drawing/2014/main" id="{F37A9694-ACF6-2DD1-DFF0-D46622CF6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4184" y="4397011"/>
              <a:ext cx="457550" cy="45755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B21FC3-46FC-D652-5801-889DA3260655}"/>
                </a:ext>
              </a:extLst>
            </p:cNvPr>
            <p:cNvSpPr txBox="1"/>
            <p:nvPr/>
          </p:nvSpPr>
          <p:spPr>
            <a:xfrm>
              <a:off x="7245154" y="489463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28" name="Server" descr="Server">
              <a:extLst>
                <a:ext uri="{FF2B5EF4-FFF2-40B4-BE49-F238E27FC236}">
                  <a16:creationId xmlns:a16="http://schemas.microsoft.com/office/drawing/2014/main" id="{2FE08201-CF00-7E28-52C6-A2718BE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73495" y="4390432"/>
              <a:ext cx="457550" cy="45755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5D4821-00E9-9ED2-416B-B2C6BA2A32D7}"/>
                </a:ext>
              </a:extLst>
            </p:cNvPr>
            <p:cNvSpPr txBox="1"/>
            <p:nvPr/>
          </p:nvSpPr>
          <p:spPr>
            <a:xfrm>
              <a:off x="3131876" y="2732526"/>
              <a:ext cx="55191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NSX Multi-Edge to increase throughput by using the 2x 25GbE uplinks of additional hosts.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F654E4-2242-ED4B-6763-D789AF4444AB}"/>
                </a:ext>
              </a:extLst>
            </p:cNvPr>
            <p:cNvSpPr txBox="1"/>
            <p:nvPr/>
          </p:nvSpPr>
          <p:spPr>
            <a:xfrm>
              <a:off x="3388632" y="3095895"/>
              <a:ext cx="456819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Edge Cluster with VM-VM anti-affinity rules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13A5D-FE69-F302-C044-2C2A3802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1521" y="1544504"/>
              <a:ext cx="406883" cy="3816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F600C8-0F3D-3294-75EE-BF628A1BB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0270" y="2012387"/>
              <a:ext cx="412833" cy="396580"/>
            </a:xfrm>
            <a:prstGeom prst="rect">
              <a:avLst/>
            </a:prstGeom>
          </p:spPr>
        </p:pic>
        <p:pic>
          <p:nvPicPr>
            <p:cNvPr id="12" name="Picture 1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CF52E31-4671-E7DF-3ACA-56FBD5D0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621" y="3431142"/>
              <a:ext cx="391996" cy="404095"/>
            </a:xfrm>
            <a:prstGeom prst="rect">
              <a:avLst/>
            </a:prstGeom>
          </p:spPr>
        </p:pic>
        <p:pic>
          <p:nvPicPr>
            <p:cNvPr id="13" name="Picture 1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D3A47D9E-30B8-F0B6-3538-63C5E7B59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371" y="3426006"/>
              <a:ext cx="391996" cy="404095"/>
            </a:xfrm>
            <a:prstGeom prst="rect">
              <a:avLst/>
            </a:prstGeom>
          </p:spPr>
        </p:pic>
        <p:pic>
          <p:nvPicPr>
            <p:cNvPr id="14" name="Picture 13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BCE87AD-58DA-06D0-B265-7F32C24C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961" y="3421172"/>
              <a:ext cx="391996" cy="404095"/>
            </a:xfrm>
            <a:prstGeom prst="rect">
              <a:avLst/>
            </a:prstGeom>
          </p:spPr>
        </p:pic>
        <p:pic>
          <p:nvPicPr>
            <p:cNvPr id="15" name="Picture 1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DBC60623-CEBE-EA75-FB86-BE6396E5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2064" y="3436579"/>
              <a:ext cx="391996" cy="40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02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>
            <a:extLst>
              <a:ext uri="{FF2B5EF4-FFF2-40B4-BE49-F238E27FC236}">
                <a16:creationId xmlns:a16="http://schemas.microsoft.com/office/drawing/2014/main" id="{B80E1800-B2CC-0FC9-E3DF-3CD5A65B622A}"/>
              </a:ext>
            </a:extLst>
          </p:cNvPr>
          <p:cNvSpPr txBox="1"/>
          <p:nvPr/>
        </p:nvSpPr>
        <p:spPr>
          <a:xfrm>
            <a:off x="0" y="6459801"/>
            <a:ext cx="11598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</a:rPr>
              <a:t>Figure 13 – Azure VMware Solution Public IP Address with NSX-T Data Center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6FA70E-A3C5-CE56-200E-A256222F0450}"/>
              </a:ext>
            </a:extLst>
          </p:cNvPr>
          <p:cNvGrpSpPr/>
          <p:nvPr/>
        </p:nvGrpSpPr>
        <p:grpSpPr>
          <a:xfrm>
            <a:off x="1950134" y="548162"/>
            <a:ext cx="7698658" cy="5422518"/>
            <a:chOff x="3708131" y="452747"/>
            <a:chExt cx="7698658" cy="54225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3970A9-1D67-8731-C538-F081D78FB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14393" y="3587619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360712-5A55-059F-6D4B-591C1481BEAF}"/>
                </a:ext>
              </a:extLst>
            </p:cNvPr>
            <p:cNvSpPr txBox="1"/>
            <p:nvPr/>
          </p:nvSpPr>
          <p:spPr>
            <a:xfrm>
              <a:off x="4399562" y="316792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220168-5CA5-2637-805F-7B9A9DD1B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28091" y="3053681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A3DEBCEC-2FB7-3A2F-F3A6-2B7FBA58A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14392" y="3125271"/>
              <a:ext cx="412833" cy="4128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FA9532-D80F-0E0E-3A00-291943481C9C}"/>
                </a:ext>
              </a:extLst>
            </p:cNvPr>
            <p:cNvSpPr txBox="1"/>
            <p:nvPr/>
          </p:nvSpPr>
          <p:spPr>
            <a:xfrm>
              <a:off x="4083660" y="41772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B0FFEB-E417-EE31-E3D0-FFC5BA5E7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08131" y="452747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952A62AF-A103-EF45-498A-DE00FFB34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2128" y="54035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39A83-5D10-5A92-C6D8-54EE57F5539F}"/>
                </a:ext>
              </a:extLst>
            </p:cNvPr>
            <p:cNvSpPr txBox="1"/>
            <p:nvPr/>
          </p:nvSpPr>
          <p:spPr>
            <a:xfrm>
              <a:off x="4308798" y="66213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68DA07-B576-2132-CB25-49249EBA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31213" y="2055806"/>
              <a:ext cx="448567" cy="448567"/>
            </a:xfrm>
            <a:prstGeom prst="rect">
              <a:avLst/>
            </a:prstGeom>
          </p:spPr>
        </p:pic>
        <p:cxnSp>
          <p:nvCxnSpPr>
            <p:cNvPr id="17" name="Connector: Elbow 61">
              <a:extLst>
                <a:ext uri="{FF2B5EF4-FFF2-40B4-BE49-F238E27FC236}">
                  <a16:creationId xmlns:a16="http://schemas.microsoft.com/office/drawing/2014/main" id="{5267BEA9-003D-13E3-6DE4-0AED507DC4BD}"/>
                </a:ext>
              </a:extLst>
            </p:cNvPr>
            <p:cNvCxnSpPr>
              <a:cxnSpLocks/>
              <a:stCxn id="16" idx="2"/>
              <a:endCxn id="6" idx="0"/>
            </p:cNvCxnSpPr>
            <p:nvPr/>
          </p:nvCxnSpPr>
          <p:spPr>
            <a:xfrm>
              <a:off x="7555497" y="2504373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F06B8F-4BA5-FBB0-4EA9-45A2B042F272}"/>
                </a:ext>
              </a:extLst>
            </p:cNvPr>
            <p:cNvSpPr txBox="1"/>
            <p:nvPr/>
          </p:nvSpPr>
          <p:spPr>
            <a:xfrm>
              <a:off x="7696633" y="263480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9" name="グラフィックス 37" descr="Azure ExpressRoute">
              <a:extLst>
                <a:ext uri="{FF2B5EF4-FFF2-40B4-BE49-F238E27FC236}">
                  <a16:creationId xmlns:a16="http://schemas.microsoft.com/office/drawing/2014/main" id="{014E14EC-3312-35F2-CD18-9B7B6BD87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99500" y="2249658"/>
              <a:ext cx="411950" cy="411950"/>
            </a:xfrm>
            <a:prstGeom prst="rect">
              <a:avLst/>
            </a:prstGeom>
          </p:spPr>
        </p:pic>
        <p:pic>
          <p:nvPicPr>
            <p:cNvPr id="20" name="Gateway Services" descr="Gateway Services">
              <a:extLst>
                <a:ext uri="{FF2B5EF4-FFF2-40B4-BE49-F238E27FC236}">
                  <a16:creationId xmlns:a16="http://schemas.microsoft.com/office/drawing/2014/main" id="{CCD7D01E-88A3-859E-9C68-2ECAE2E5B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3375" y="4088196"/>
              <a:ext cx="484244" cy="49262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EB29B3-BC07-40A7-B05F-6481231065E7}"/>
                </a:ext>
              </a:extLst>
            </p:cNvPr>
            <p:cNvSpPr txBox="1"/>
            <p:nvPr/>
          </p:nvSpPr>
          <p:spPr>
            <a:xfrm>
              <a:off x="7900354" y="4208087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22" name="Gateway Services" descr="Gateway Services">
              <a:extLst>
                <a:ext uri="{FF2B5EF4-FFF2-40B4-BE49-F238E27FC236}">
                  <a16:creationId xmlns:a16="http://schemas.microsoft.com/office/drawing/2014/main" id="{EABD8B95-7894-5014-CF4D-842E6216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3375" y="4978544"/>
              <a:ext cx="484244" cy="49262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6B8CB8-B39D-3564-61F1-83B580EB211F}"/>
                </a:ext>
              </a:extLst>
            </p:cNvPr>
            <p:cNvSpPr txBox="1"/>
            <p:nvPr/>
          </p:nvSpPr>
          <p:spPr>
            <a:xfrm>
              <a:off x="7900354" y="5098435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0DF518C-76E2-1414-45A5-BE6799FE2AF9}"/>
                </a:ext>
              </a:extLst>
            </p:cNvPr>
            <p:cNvCxnSpPr>
              <a:cxnSpLocks/>
              <a:stCxn id="6" idx="0"/>
              <a:endCxn id="20" idx="0"/>
            </p:cNvCxnSpPr>
            <p:nvPr/>
          </p:nvCxnSpPr>
          <p:spPr>
            <a:xfrm>
              <a:off x="7555497" y="3053681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F26BAEE5-80DB-1087-B192-FFA810400090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7555497" y="4580818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56225C9A-0D85-33F9-891D-9FE22C2845F9}"/>
                </a:ext>
              </a:extLst>
            </p:cNvPr>
            <p:cNvCxnSpPr>
              <a:cxnSpLocks/>
              <a:stCxn id="46" idx="2"/>
              <a:endCxn id="16" idx="0"/>
            </p:cNvCxnSpPr>
            <p:nvPr/>
          </p:nvCxnSpPr>
          <p:spPr>
            <a:xfrm>
              <a:off x="7555496" y="1505948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cloud 1" descr="cloud, delivery">
              <a:extLst>
                <a:ext uri="{FF2B5EF4-FFF2-40B4-BE49-F238E27FC236}">
                  <a16:creationId xmlns:a16="http://schemas.microsoft.com/office/drawing/2014/main" id="{787DF1E5-6306-5C13-91CE-81D03DB809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24280" y="1093998"/>
              <a:ext cx="662431" cy="411950"/>
              <a:chOff x="1008" y="846"/>
              <a:chExt cx="320" cy="199"/>
            </a:xfrm>
          </p:grpSpPr>
          <p:sp>
            <p:nvSpPr>
              <p:cNvPr id="46" name="AutoShape 3">
                <a:extLst>
                  <a:ext uri="{FF2B5EF4-FFF2-40B4-BE49-F238E27FC236}">
                    <a16:creationId xmlns:a16="http://schemas.microsoft.com/office/drawing/2014/main" id="{8EBB7BB2-6D31-8F41-C851-14CF5CC6E47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8D148264-E93B-0462-8A12-BDFF83E62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2202A57F-4C09-8126-ABD3-521124F6E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8D6721-8303-A5CA-C401-C7245C62390C}"/>
                </a:ext>
              </a:extLst>
            </p:cNvPr>
            <p:cNvSpPr txBox="1"/>
            <p:nvPr/>
          </p:nvSpPr>
          <p:spPr>
            <a:xfrm>
              <a:off x="7307100" y="825357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Internet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0F15E8-AEDB-8515-CA40-91C86D2DDDEA}"/>
                </a:ext>
              </a:extLst>
            </p:cNvPr>
            <p:cNvSpPr txBox="1"/>
            <p:nvPr/>
          </p:nvSpPr>
          <p:spPr>
            <a:xfrm>
              <a:off x="7930661" y="1380568"/>
              <a:ext cx="158280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 Tier-0 Gateway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C22EEA-D2BC-4E21-DEE1-DB05EB2881B7}"/>
                </a:ext>
              </a:extLst>
            </p:cNvPr>
            <p:cNvSpPr txBox="1"/>
            <p:nvPr/>
          </p:nvSpPr>
          <p:spPr>
            <a:xfrm>
              <a:off x="5441503" y="5053319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Public IP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Address Range</a:t>
              </a:r>
            </a:p>
          </p:txBody>
        </p:sp>
        <p:pic>
          <p:nvPicPr>
            <p:cNvPr id="31" name="IP Addresses" descr="IP Addresses">
              <a:extLst>
                <a:ext uri="{FF2B5EF4-FFF2-40B4-BE49-F238E27FC236}">
                  <a16:creationId xmlns:a16="http://schemas.microsoft.com/office/drawing/2014/main" id="{C528F418-DA8F-0603-9F42-E08CB93EC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0059" y="5017337"/>
              <a:ext cx="484244" cy="41051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33F7C2-3A52-62D1-26E6-C4E5A8C380B7}"/>
                </a:ext>
              </a:extLst>
            </p:cNvPr>
            <p:cNvSpPr txBox="1"/>
            <p:nvPr/>
          </p:nvSpPr>
          <p:spPr>
            <a:xfrm>
              <a:off x="4154699" y="4613108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722481-6B8D-7EEF-FD46-0CB7F11954AD}"/>
                </a:ext>
              </a:extLst>
            </p:cNvPr>
            <p:cNvSpPr txBox="1"/>
            <p:nvPr/>
          </p:nvSpPr>
          <p:spPr>
            <a:xfrm>
              <a:off x="7696296" y="3911695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B8AFD6D-A5AB-D270-C010-84AA15671B79}"/>
                </a:ext>
              </a:extLst>
            </p:cNvPr>
            <p:cNvSpPr/>
            <p:nvPr/>
          </p:nvSpPr>
          <p:spPr>
            <a:xfrm rot="11009815">
              <a:off x="7755826" y="1246724"/>
              <a:ext cx="60448" cy="887193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FD1794-BE0B-8C5D-24E4-84A044AF23CA}"/>
                </a:ext>
              </a:extLst>
            </p:cNvPr>
            <p:cNvSpPr txBox="1"/>
            <p:nvPr/>
          </p:nvSpPr>
          <p:spPr>
            <a:xfrm>
              <a:off x="6515625" y="2715110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3CFFF69-9C4B-382E-0091-A3074FEA5E40}"/>
                </a:ext>
              </a:extLst>
            </p:cNvPr>
            <p:cNvSpPr/>
            <p:nvPr/>
          </p:nvSpPr>
          <p:spPr>
            <a:xfrm>
              <a:off x="7044462" y="1385439"/>
              <a:ext cx="275386" cy="391643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4E080E-34E0-AFE6-2CB9-3375D902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52346" y="3736308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97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7BDA757-0EC5-9F35-E896-4D2B63914080}"/>
              </a:ext>
            </a:extLst>
          </p:cNvPr>
          <p:cNvSpPr txBox="1"/>
          <p:nvPr/>
        </p:nvSpPr>
        <p:spPr>
          <a:xfrm>
            <a:off x="19952" y="6475558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14 – Azure VMware Solution Placement Policies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39747F-2CB6-5F93-F953-0B58BB14A022}"/>
              </a:ext>
            </a:extLst>
          </p:cNvPr>
          <p:cNvGrpSpPr/>
          <p:nvPr/>
        </p:nvGrpSpPr>
        <p:grpSpPr>
          <a:xfrm>
            <a:off x="466049" y="209037"/>
            <a:ext cx="5191802" cy="6230541"/>
            <a:chOff x="466049" y="209037"/>
            <a:chExt cx="5191802" cy="62305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967605-72F3-BFC5-188C-038F9E9319D0}"/>
                </a:ext>
              </a:extLst>
            </p:cNvPr>
            <p:cNvSpPr txBox="1"/>
            <p:nvPr/>
          </p:nvSpPr>
          <p:spPr>
            <a:xfrm>
              <a:off x="1157480" y="91781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66C489-CC50-146D-178A-266DCFA84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009" y="803567"/>
              <a:ext cx="4944842" cy="553373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1" name="Graphic 70" descr="Azure VMware Solution Private Cloud">
              <a:extLst>
                <a:ext uri="{FF2B5EF4-FFF2-40B4-BE49-F238E27FC236}">
                  <a16:creationId xmlns:a16="http://schemas.microsoft.com/office/drawing/2014/main" id="{8F0B2709-098B-889F-3D95-C4CFB1FE2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2310" y="875158"/>
              <a:ext cx="412833" cy="412833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3B38773-82C2-4D2E-FD8A-47C533AE09F8}"/>
                </a:ext>
              </a:extLst>
            </p:cNvPr>
            <p:cNvSpPr txBox="1"/>
            <p:nvPr/>
          </p:nvSpPr>
          <p:spPr>
            <a:xfrm>
              <a:off x="1261478" y="1516485"/>
              <a:ext cx="56265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Cluster-1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73FF56C-249D-DAAB-FEE2-3A5126D6D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0007" y="1402237"/>
              <a:ext cx="4713843" cy="48080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2CE8A2-88C6-FB68-3117-BF655855660C}"/>
                </a:ext>
              </a:extLst>
            </p:cNvPr>
            <p:cNvSpPr txBox="1"/>
            <p:nvPr/>
          </p:nvSpPr>
          <p:spPr>
            <a:xfrm>
              <a:off x="881327" y="5931832"/>
              <a:ext cx="6235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107" name="Server" descr="Server">
              <a:extLst>
                <a:ext uri="{FF2B5EF4-FFF2-40B4-BE49-F238E27FC236}">
                  <a16:creationId xmlns:a16="http://schemas.microsoft.com/office/drawing/2014/main" id="{0F25B622-868B-075D-D7A7-5EDD5AFA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163" y="5427691"/>
              <a:ext cx="457550" cy="4575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114836-1FB1-2630-C109-1727658A3BE3}"/>
                </a:ext>
              </a:extLst>
            </p:cNvPr>
            <p:cNvSpPr txBox="1"/>
            <p:nvPr/>
          </p:nvSpPr>
          <p:spPr>
            <a:xfrm>
              <a:off x="960163" y="2587712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1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87C747B-EE46-6583-F0BD-62A0AD90792E}"/>
                </a:ext>
              </a:extLst>
            </p:cNvPr>
            <p:cNvGrpSpPr/>
            <p:nvPr/>
          </p:nvGrpSpPr>
          <p:grpSpPr>
            <a:xfrm>
              <a:off x="855214" y="2012932"/>
              <a:ext cx="546062" cy="529251"/>
              <a:chOff x="6382955" y="2755144"/>
              <a:chExt cx="546062" cy="529251"/>
            </a:xfrm>
          </p:grpSpPr>
          <p:pic>
            <p:nvPicPr>
              <p:cNvPr id="11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F119E1-A367-A5F1-D49E-C4A981542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3" name="Graphic 112" descr="Medal with solid fill">
                <a:extLst>
                  <a:ext uri="{FF2B5EF4-FFF2-40B4-BE49-F238E27FC236}">
                    <a16:creationId xmlns:a16="http://schemas.microsoft.com/office/drawing/2014/main" id="{F374E137-C6D2-74D3-8965-53D7FADCD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06BCB83-459C-8326-1F56-E03583F31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6049" y="209037"/>
              <a:ext cx="5191802" cy="62305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1" name="Picture 2" descr="Microsoft Azure - Wikipedia">
              <a:extLst>
                <a:ext uri="{FF2B5EF4-FFF2-40B4-BE49-F238E27FC236}">
                  <a16:creationId xmlns:a16="http://schemas.microsoft.com/office/drawing/2014/main" id="{CEE5D6BB-FDCC-D9BC-549E-7772E1094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046" y="29664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11B4F42-A1D6-F233-DC4C-5FD429BBFFB7}"/>
                </a:ext>
              </a:extLst>
            </p:cNvPr>
            <p:cNvSpPr txBox="1"/>
            <p:nvPr/>
          </p:nvSpPr>
          <p:spPr>
            <a:xfrm>
              <a:off x="1066716" y="41842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90E14B-596A-1B9F-F353-BA8CEEF8BF7F}"/>
                </a:ext>
              </a:extLst>
            </p:cNvPr>
            <p:cNvSpPr txBox="1"/>
            <p:nvPr/>
          </p:nvSpPr>
          <p:spPr>
            <a:xfrm>
              <a:off x="1595533" y="5931832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32" name="Server" descr="Server">
              <a:extLst>
                <a:ext uri="{FF2B5EF4-FFF2-40B4-BE49-F238E27FC236}">
                  <a16:creationId xmlns:a16="http://schemas.microsoft.com/office/drawing/2014/main" id="{7EB27822-1D6B-7124-BA76-6AB1B859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4369" y="5427691"/>
              <a:ext cx="457550" cy="45755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0AFB4FA-0EF2-ADD5-CBA3-8B81F17DC6E6}"/>
                </a:ext>
              </a:extLst>
            </p:cNvPr>
            <p:cNvSpPr txBox="1"/>
            <p:nvPr/>
          </p:nvSpPr>
          <p:spPr>
            <a:xfrm>
              <a:off x="2341606" y="5931832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134" name="Server" descr="Server">
              <a:extLst>
                <a:ext uri="{FF2B5EF4-FFF2-40B4-BE49-F238E27FC236}">
                  <a16:creationId xmlns:a16="http://schemas.microsoft.com/office/drawing/2014/main" id="{8F2B04B3-186A-19E4-7497-CF48AFF7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0442" y="5427691"/>
              <a:ext cx="457550" cy="4575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3AAAA70-2851-EAAD-30DE-143C73A95661}"/>
                </a:ext>
              </a:extLst>
            </p:cNvPr>
            <p:cNvSpPr txBox="1"/>
            <p:nvPr/>
          </p:nvSpPr>
          <p:spPr>
            <a:xfrm>
              <a:off x="3058184" y="5931832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136" name="Server" descr="Server">
              <a:extLst>
                <a:ext uri="{FF2B5EF4-FFF2-40B4-BE49-F238E27FC236}">
                  <a16:creationId xmlns:a16="http://schemas.microsoft.com/office/drawing/2014/main" id="{DFF739B1-6C12-6BB8-06B3-4A79E22AB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37020" y="5427691"/>
              <a:ext cx="457550" cy="457550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F8C957B-C727-D489-2D3C-9511A33225B3}"/>
                </a:ext>
              </a:extLst>
            </p:cNvPr>
            <p:cNvSpPr txBox="1"/>
            <p:nvPr/>
          </p:nvSpPr>
          <p:spPr>
            <a:xfrm>
              <a:off x="3851449" y="5931832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138" name="Server" descr="Server">
              <a:extLst>
                <a:ext uri="{FF2B5EF4-FFF2-40B4-BE49-F238E27FC236}">
                  <a16:creationId xmlns:a16="http://schemas.microsoft.com/office/drawing/2014/main" id="{35D45E9C-EB6D-DB5B-EE6F-8FDD4B09C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30285" y="5427691"/>
              <a:ext cx="457550" cy="457550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96D9946-F8FC-7173-1E2C-8525C2117AF4}"/>
                </a:ext>
              </a:extLst>
            </p:cNvPr>
            <p:cNvSpPr txBox="1"/>
            <p:nvPr/>
          </p:nvSpPr>
          <p:spPr>
            <a:xfrm>
              <a:off x="4568027" y="5926632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140" name="Server" descr="Server">
              <a:extLst>
                <a:ext uri="{FF2B5EF4-FFF2-40B4-BE49-F238E27FC236}">
                  <a16:creationId xmlns:a16="http://schemas.microsoft.com/office/drawing/2014/main" id="{F4F86912-2914-D7C3-EBC7-248E09BB3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46863" y="5422491"/>
              <a:ext cx="457550" cy="45755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C5477E7-3F8A-F64A-F405-471533E3A741}"/>
                </a:ext>
              </a:extLst>
            </p:cNvPr>
            <p:cNvSpPr txBox="1"/>
            <p:nvPr/>
          </p:nvSpPr>
          <p:spPr>
            <a:xfrm>
              <a:off x="2462761" y="2586617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2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0F1FEEA-06E4-9D6C-4274-0D188FAD07E2}"/>
                </a:ext>
              </a:extLst>
            </p:cNvPr>
            <p:cNvGrpSpPr/>
            <p:nvPr/>
          </p:nvGrpSpPr>
          <p:grpSpPr>
            <a:xfrm>
              <a:off x="2357812" y="2011837"/>
              <a:ext cx="546062" cy="529251"/>
              <a:chOff x="6382955" y="2755144"/>
              <a:chExt cx="546062" cy="529251"/>
            </a:xfrm>
          </p:grpSpPr>
          <p:pic>
            <p:nvPicPr>
              <p:cNvPr id="1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42576AF-F1EE-83F8-CD27-B6BB51F53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44" name="Graphic 143" descr="Medal with solid fill">
                <a:extLst>
                  <a:ext uri="{FF2B5EF4-FFF2-40B4-BE49-F238E27FC236}">
                    <a16:creationId xmlns:a16="http://schemas.microsoft.com/office/drawing/2014/main" id="{9CF166AA-1674-CCDF-7D7D-68D79027A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1FB505A-597E-7B5E-08D2-3BD1BB6B8EFA}"/>
                </a:ext>
              </a:extLst>
            </p:cNvPr>
            <p:cNvSpPr txBox="1"/>
            <p:nvPr/>
          </p:nvSpPr>
          <p:spPr>
            <a:xfrm>
              <a:off x="4616022" y="2586617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3</a:t>
              </a: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E15DBF5-1F90-D4E2-F07F-5A725BC8EC42}"/>
                </a:ext>
              </a:extLst>
            </p:cNvPr>
            <p:cNvGrpSpPr/>
            <p:nvPr/>
          </p:nvGrpSpPr>
          <p:grpSpPr>
            <a:xfrm>
              <a:off x="4511073" y="2011837"/>
              <a:ext cx="546062" cy="529251"/>
              <a:chOff x="6382955" y="2755144"/>
              <a:chExt cx="546062" cy="529251"/>
            </a:xfrm>
          </p:grpSpPr>
          <p:pic>
            <p:nvPicPr>
              <p:cNvPr id="1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7870867-625D-8F75-5824-6A7DAD9B5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48" name="Graphic 147" descr="Medal with solid fill">
                <a:extLst>
                  <a:ext uri="{FF2B5EF4-FFF2-40B4-BE49-F238E27FC236}">
                    <a16:creationId xmlns:a16="http://schemas.microsoft.com/office/drawing/2014/main" id="{06870F85-D404-7DFB-9E5F-8253344A1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703ADD6-5537-50E8-4534-F5C229830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5214" y="1930861"/>
              <a:ext cx="1414239" cy="3410654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D188B45-CB08-1403-FBF1-7CEBCABD8F40}"/>
                </a:ext>
              </a:extLst>
            </p:cNvPr>
            <p:cNvSpPr txBox="1"/>
            <p:nvPr/>
          </p:nvSpPr>
          <p:spPr>
            <a:xfrm>
              <a:off x="1689127" y="3452040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1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5440FE4-7CCD-61E3-9843-6E8F58446E40}"/>
                </a:ext>
              </a:extLst>
            </p:cNvPr>
            <p:cNvGrpSpPr/>
            <p:nvPr/>
          </p:nvGrpSpPr>
          <p:grpSpPr>
            <a:xfrm>
              <a:off x="1584178" y="2877260"/>
              <a:ext cx="546062" cy="529251"/>
              <a:chOff x="6382955" y="2755144"/>
              <a:chExt cx="546062" cy="529251"/>
            </a:xfrm>
          </p:grpSpPr>
          <p:pic>
            <p:nvPicPr>
              <p:cNvPr id="15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8EF7232-184B-3CF8-9F99-4BD72A4F5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8" name="Graphic 157" descr="Medal with solid fill">
                <a:extLst>
                  <a:ext uri="{FF2B5EF4-FFF2-40B4-BE49-F238E27FC236}">
                    <a16:creationId xmlns:a16="http://schemas.microsoft.com/office/drawing/2014/main" id="{CFC14FD2-0C41-D6E9-DF87-5FF698FE5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024F07-ADE2-58E2-92A1-692E6339939F}"/>
                </a:ext>
              </a:extLst>
            </p:cNvPr>
            <p:cNvSpPr txBox="1"/>
            <p:nvPr/>
          </p:nvSpPr>
          <p:spPr>
            <a:xfrm>
              <a:off x="3095683" y="3451873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2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4511342-DA4E-3072-3BBE-0B542282CD02}"/>
                </a:ext>
              </a:extLst>
            </p:cNvPr>
            <p:cNvGrpSpPr/>
            <p:nvPr/>
          </p:nvGrpSpPr>
          <p:grpSpPr>
            <a:xfrm>
              <a:off x="2990734" y="2877093"/>
              <a:ext cx="546062" cy="529251"/>
              <a:chOff x="6382955" y="2755144"/>
              <a:chExt cx="546062" cy="529251"/>
            </a:xfrm>
          </p:grpSpPr>
          <p:pic>
            <p:nvPicPr>
              <p:cNvPr id="1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CBED04-F5BA-E938-2305-C319D4440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62" name="Graphic 161" descr="Medal with solid fill">
                <a:extLst>
                  <a:ext uri="{FF2B5EF4-FFF2-40B4-BE49-F238E27FC236}">
                    <a16:creationId xmlns:a16="http://schemas.microsoft.com/office/drawing/2014/main" id="{653AEA12-3566-54A6-ADB1-1DF763891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66C079C-9D4D-6B97-CA1B-46569052FD11}"/>
                </a:ext>
              </a:extLst>
            </p:cNvPr>
            <p:cNvSpPr txBox="1"/>
            <p:nvPr/>
          </p:nvSpPr>
          <p:spPr>
            <a:xfrm>
              <a:off x="3067404" y="4303821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2</a:t>
              </a: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8BC84DC1-B21C-E910-4210-2F88603F4304}"/>
                </a:ext>
              </a:extLst>
            </p:cNvPr>
            <p:cNvGrpSpPr/>
            <p:nvPr/>
          </p:nvGrpSpPr>
          <p:grpSpPr>
            <a:xfrm>
              <a:off x="2962455" y="3729041"/>
              <a:ext cx="546062" cy="529251"/>
              <a:chOff x="6382955" y="2755144"/>
              <a:chExt cx="546062" cy="529251"/>
            </a:xfrm>
          </p:grpSpPr>
          <p:pic>
            <p:nvPicPr>
              <p:cNvPr id="1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899C450-8D5C-124E-A400-EFD1DFA0B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6" name="Graphic 175" descr="Medal with solid fill">
                <a:extLst>
                  <a:ext uri="{FF2B5EF4-FFF2-40B4-BE49-F238E27FC236}">
                    <a16:creationId xmlns:a16="http://schemas.microsoft.com/office/drawing/2014/main" id="{326B01AE-0D41-F15C-0F45-D948C1B16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58734C7-3DCD-0542-24AF-6F7CD6A9D217}"/>
                </a:ext>
              </a:extLst>
            </p:cNvPr>
            <p:cNvSpPr txBox="1"/>
            <p:nvPr/>
          </p:nvSpPr>
          <p:spPr>
            <a:xfrm>
              <a:off x="988443" y="4298513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1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1E84DC0-72FB-5548-4AE4-9E7025F6E3F2}"/>
                </a:ext>
              </a:extLst>
            </p:cNvPr>
            <p:cNvGrpSpPr/>
            <p:nvPr/>
          </p:nvGrpSpPr>
          <p:grpSpPr>
            <a:xfrm>
              <a:off x="883494" y="3723733"/>
              <a:ext cx="546062" cy="529251"/>
              <a:chOff x="6382955" y="2755144"/>
              <a:chExt cx="546062" cy="529251"/>
            </a:xfrm>
          </p:grpSpPr>
          <p:pic>
            <p:nvPicPr>
              <p:cNvPr id="1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9EEE4B8-EDD4-3FAA-D9AC-6A199CE28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80" name="Graphic 179" descr="Medal with solid fill">
                <a:extLst>
                  <a:ext uri="{FF2B5EF4-FFF2-40B4-BE49-F238E27FC236}">
                    <a16:creationId xmlns:a16="http://schemas.microsoft.com/office/drawing/2014/main" id="{43AF9DFE-03DD-F921-2F9C-A6022B845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BB7A22F-8B84-ED04-9D4F-9D34E78AD5B1}"/>
                </a:ext>
              </a:extLst>
            </p:cNvPr>
            <p:cNvSpPr txBox="1"/>
            <p:nvPr/>
          </p:nvSpPr>
          <p:spPr>
            <a:xfrm>
              <a:off x="1066716" y="4650737"/>
              <a:ext cx="96981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“Web-App-DB1”</a:t>
              </a:r>
            </a:p>
            <a:p>
              <a:pPr algn="ctr"/>
              <a:r>
                <a:rPr lang="en-US" sz="1100" dirty="0"/>
                <a:t>VM-Host Affinity</a:t>
              </a:r>
            </a:p>
            <a:p>
              <a:pPr algn="ctr"/>
              <a:r>
                <a:rPr lang="en-US" sz="1100" dirty="0"/>
                <a:t>Placement Policy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3CC502-7E45-11CE-A338-63C404C4D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60284" y="1930861"/>
              <a:ext cx="1414239" cy="3410654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42360-222E-A114-EC3A-62C6FE0FA16E}"/>
                </a:ext>
              </a:extLst>
            </p:cNvPr>
            <p:cNvSpPr txBox="1"/>
            <p:nvPr/>
          </p:nvSpPr>
          <p:spPr>
            <a:xfrm>
              <a:off x="2571786" y="4650737"/>
              <a:ext cx="96981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“Web-App-DB2”</a:t>
              </a:r>
            </a:p>
            <a:p>
              <a:pPr algn="ctr"/>
              <a:r>
                <a:rPr lang="en-US" sz="1100" dirty="0"/>
                <a:t>VM-Host Affinity</a:t>
              </a:r>
            </a:p>
            <a:p>
              <a:pPr algn="ctr"/>
              <a:r>
                <a:rPr lang="en-US" sz="1100" dirty="0"/>
                <a:t>Placement Policy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FD1D29-711C-3B09-045F-AB415843A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70106" y="1930861"/>
              <a:ext cx="1414239" cy="3410654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B57727-54AE-919C-F888-270595DA439F}"/>
                </a:ext>
              </a:extLst>
            </p:cNvPr>
            <p:cNvSpPr txBox="1"/>
            <p:nvPr/>
          </p:nvSpPr>
          <p:spPr>
            <a:xfrm>
              <a:off x="4081608" y="4650737"/>
              <a:ext cx="96981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“Web-App-DB3”</a:t>
              </a:r>
            </a:p>
            <a:p>
              <a:pPr algn="ctr"/>
              <a:r>
                <a:rPr lang="en-US" sz="1100" dirty="0"/>
                <a:t>VM-Host Affinity</a:t>
              </a:r>
            </a:p>
            <a:p>
              <a:pPr algn="ctr"/>
              <a:r>
                <a:rPr lang="en-US" sz="1100" dirty="0"/>
                <a:t>Placement Policy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58B3F4-09B1-679C-AC22-531DCB43DFB6}"/>
                </a:ext>
              </a:extLst>
            </p:cNvPr>
            <p:cNvSpPr txBox="1"/>
            <p:nvPr/>
          </p:nvSpPr>
          <p:spPr>
            <a:xfrm>
              <a:off x="4644302" y="3451873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3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E43B09-168A-23E9-3B60-FA6B093F7041}"/>
                </a:ext>
              </a:extLst>
            </p:cNvPr>
            <p:cNvGrpSpPr/>
            <p:nvPr/>
          </p:nvGrpSpPr>
          <p:grpSpPr>
            <a:xfrm>
              <a:off x="4539353" y="2877093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9429F31-4859-5798-64D1-2CCE501B9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6015D809-4FE6-FCF4-D031-2C0F0324B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51DB72-F4B2-657B-6CAE-761AAFC13BA7}"/>
                </a:ext>
              </a:extLst>
            </p:cNvPr>
            <p:cNvSpPr txBox="1"/>
            <p:nvPr/>
          </p:nvSpPr>
          <p:spPr>
            <a:xfrm>
              <a:off x="3976879" y="4297892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3930BE-309F-1151-84BD-9C5BACFB5A9A}"/>
                </a:ext>
              </a:extLst>
            </p:cNvPr>
            <p:cNvGrpSpPr/>
            <p:nvPr/>
          </p:nvGrpSpPr>
          <p:grpSpPr>
            <a:xfrm>
              <a:off x="3871930" y="3723112"/>
              <a:ext cx="546062" cy="529251"/>
              <a:chOff x="6382955" y="2755144"/>
              <a:chExt cx="546062" cy="529251"/>
            </a:xfrm>
          </p:grpSpPr>
          <p:pic>
            <p:nvPicPr>
              <p:cNvPr id="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3B5EC755-08CA-B654-D4E3-6663B2D71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Graphic 14" descr="Medal with solid fill">
                <a:extLst>
                  <a:ext uri="{FF2B5EF4-FFF2-40B4-BE49-F238E27FC236}">
                    <a16:creationId xmlns:a16="http://schemas.microsoft.com/office/drawing/2014/main" id="{48EA2EF6-DD18-9627-2141-11E886FF0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3DD0CC-6A26-F07F-9FCF-16063045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301" y="1447107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42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4BC0C26-8F17-00E7-839B-7B1F19394E1A}"/>
              </a:ext>
            </a:extLst>
          </p:cNvPr>
          <p:cNvSpPr txBox="1"/>
          <p:nvPr/>
        </p:nvSpPr>
        <p:spPr>
          <a:xfrm>
            <a:off x="86983" y="6296445"/>
            <a:ext cx="11278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15 – Azure VMware Solution External Datastores with Azure NetApp Filer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962232-E102-FB08-0850-9CC91846094C}"/>
              </a:ext>
            </a:extLst>
          </p:cNvPr>
          <p:cNvGrpSpPr/>
          <p:nvPr/>
        </p:nvGrpSpPr>
        <p:grpSpPr>
          <a:xfrm>
            <a:off x="309118" y="371321"/>
            <a:ext cx="10834088" cy="4993159"/>
            <a:chOff x="309118" y="371321"/>
            <a:chExt cx="10834088" cy="499315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618E0D0-815B-F91E-9225-55A9BEB03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0834088" cy="499315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Picture 2" descr="Microsoft Azure - Wikipedia">
              <a:extLst>
                <a:ext uri="{FF2B5EF4-FFF2-40B4-BE49-F238E27FC236}">
                  <a16:creationId xmlns:a16="http://schemas.microsoft.com/office/drawing/2014/main" id="{3608C7D3-E14E-D06F-0647-5DD86711C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F4DD61D-E569-B976-366D-2D7C367CBFD6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97174B9-3967-02AC-3230-7B1B1839CE67}"/>
                </a:ext>
              </a:extLst>
            </p:cNvPr>
            <p:cNvSpPr txBox="1"/>
            <p:nvPr/>
          </p:nvSpPr>
          <p:spPr>
            <a:xfrm>
              <a:off x="1382509" y="17346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B651BB1-0BF4-57D5-A2D6-40EEC4BD6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5470" y="1636145"/>
              <a:ext cx="2307238" cy="30712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3" name="Graphic 112" descr="Azure VMware Solution Private Cloud">
              <a:extLst>
                <a:ext uri="{FF2B5EF4-FFF2-40B4-BE49-F238E27FC236}">
                  <a16:creationId xmlns:a16="http://schemas.microsoft.com/office/drawing/2014/main" id="{26F836BE-1EA2-84B5-D483-61B6610C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339" y="1691953"/>
              <a:ext cx="412833" cy="412833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ABE1DA5-F5A8-0FCD-12F0-81B883ABA97D}"/>
                </a:ext>
              </a:extLst>
            </p:cNvPr>
            <p:cNvSpPr txBox="1"/>
            <p:nvPr/>
          </p:nvSpPr>
          <p:spPr>
            <a:xfrm>
              <a:off x="1461613" y="280583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106A4A-36EE-2ACC-A1C8-1BB51CB869DB}"/>
                </a:ext>
              </a:extLst>
            </p:cNvPr>
            <p:cNvGrpSpPr/>
            <p:nvPr/>
          </p:nvGrpSpPr>
          <p:grpSpPr>
            <a:xfrm>
              <a:off x="1530386" y="223723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A867B68-2440-3519-36F0-CC81EDEE6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406E0756-C61D-1ADC-6D0D-3DA055924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9C6523B-6967-287F-7A14-13939959DC48}"/>
                </a:ext>
              </a:extLst>
            </p:cNvPr>
            <p:cNvSpPr txBox="1"/>
            <p:nvPr/>
          </p:nvSpPr>
          <p:spPr>
            <a:xfrm>
              <a:off x="1461613" y="3566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329C7C8-7A41-7749-E655-F7BE5546EFFF}"/>
                </a:ext>
              </a:extLst>
            </p:cNvPr>
            <p:cNvGrpSpPr/>
            <p:nvPr/>
          </p:nvGrpSpPr>
          <p:grpSpPr>
            <a:xfrm>
              <a:off x="1529555" y="301519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0F2B2F7-1BD8-0713-D389-E31F50381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F96D496F-981F-064B-C8DC-D34327E23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8269002-F2E9-B80D-61CF-4831F9B20304}"/>
                </a:ext>
              </a:extLst>
            </p:cNvPr>
            <p:cNvSpPr txBox="1"/>
            <p:nvPr/>
          </p:nvSpPr>
          <p:spPr>
            <a:xfrm>
              <a:off x="1461613" y="432665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59CEFAC-D34B-8BCD-E43B-28705580F965}"/>
                </a:ext>
              </a:extLst>
            </p:cNvPr>
            <p:cNvGrpSpPr/>
            <p:nvPr/>
          </p:nvGrpSpPr>
          <p:grpSpPr>
            <a:xfrm>
              <a:off x="1556929" y="3766159"/>
              <a:ext cx="543087" cy="537894"/>
              <a:chOff x="9435923" y="3630075"/>
              <a:chExt cx="543087" cy="537894"/>
            </a:xfrm>
          </p:grpSpPr>
          <p:pic>
            <p:nvPicPr>
              <p:cNvPr id="13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2323AD9-7E2E-1D9E-B587-990B88D5B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4" name="Graphic 133" descr="Medal with solid fill">
                <a:extLst>
                  <a:ext uri="{FF2B5EF4-FFF2-40B4-BE49-F238E27FC236}">
                    <a16:creationId xmlns:a16="http://schemas.microsoft.com/office/drawing/2014/main" id="{0EE7CFFB-1853-108C-C1B8-A7883BEB9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40" name="グラフィックス 39" descr="Azure Virtual Network">
              <a:extLst>
                <a:ext uri="{FF2B5EF4-FFF2-40B4-BE49-F238E27FC236}">
                  <a16:creationId xmlns:a16="http://schemas.microsoft.com/office/drawing/2014/main" id="{934FC360-DA89-0971-B38F-E57C6838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40320" y="1703809"/>
              <a:ext cx="411950" cy="344937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3F87AC1-EA4A-0BA8-7095-E359321F2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76454" y="1636145"/>
              <a:ext cx="3954480" cy="16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8AE14B-8472-3394-EB0D-6432C269EB28}"/>
                </a:ext>
              </a:extLst>
            </p:cNvPr>
            <p:cNvSpPr txBox="1"/>
            <p:nvPr/>
          </p:nvSpPr>
          <p:spPr>
            <a:xfrm>
              <a:off x="7340329" y="18264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620C70-176A-6669-DEBF-9155EDB5E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7633" y="226907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146612-BA5D-6B89-BCE4-E7DCB42600B7}"/>
                </a:ext>
              </a:extLst>
            </p:cNvPr>
            <p:cNvSpPr txBox="1"/>
            <p:nvPr/>
          </p:nvSpPr>
          <p:spPr>
            <a:xfrm>
              <a:off x="8083613" y="2427333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26" name="Picture 2" descr="Image result for azure netapp filer icon">
              <a:extLst>
                <a:ext uri="{FF2B5EF4-FFF2-40B4-BE49-F238E27FC236}">
                  <a16:creationId xmlns:a16="http://schemas.microsoft.com/office/drawing/2014/main" id="{C3CD5E01-7EF6-9E51-9438-D79151D42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5128" y="2313405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9A48EB-AB29-F12E-D559-C7E01CB1BFBB}"/>
                </a:ext>
              </a:extLst>
            </p:cNvPr>
            <p:cNvSpPr txBox="1"/>
            <p:nvPr/>
          </p:nvSpPr>
          <p:spPr>
            <a:xfrm>
              <a:off x="6817818" y="2858028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pic>
          <p:nvPicPr>
            <p:cNvPr id="10" name="グラフィックス 77" descr="Azure Virtual Network Gateway">
              <a:extLst>
                <a:ext uri="{FF2B5EF4-FFF2-40B4-BE49-F238E27FC236}">
                  <a16:creationId xmlns:a16="http://schemas.microsoft.com/office/drawing/2014/main" id="{C7BFAE54-5117-3BCF-855E-F2054431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80148" y="2183643"/>
              <a:ext cx="411950" cy="411950"/>
            </a:xfrm>
            <a:prstGeom prst="rect">
              <a:avLst/>
            </a:prstGeom>
          </p:spPr>
        </p:pic>
        <p:cxnSp>
          <p:nvCxnSpPr>
            <p:cNvPr id="11" name="Connector: Elbow 61">
              <a:extLst>
                <a:ext uri="{FF2B5EF4-FFF2-40B4-BE49-F238E27FC236}">
                  <a16:creationId xmlns:a16="http://schemas.microsoft.com/office/drawing/2014/main" id="{B49AE843-B65C-7845-DDCA-6B3782B9677E}"/>
                </a:ext>
              </a:extLst>
            </p:cNvPr>
            <p:cNvCxnSpPr>
              <a:cxnSpLocks/>
              <a:stCxn id="26" idx="3"/>
              <a:endCxn id="10" idx="1"/>
            </p:cNvCxnSpPr>
            <p:nvPr/>
          </p:nvCxnSpPr>
          <p:spPr>
            <a:xfrm flipV="1">
              <a:off x="5096900" y="238961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A18CEF-F18C-40BB-8995-86480E25CAB2}"/>
                </a:ext>
              </a:extLst>
            </p:cNvPr>
            <p:cNvSpPr txBox="1"/>
            <p:nvPr/>
          </p:nvSpPr>
          <p:spPr>
            <a:xfrm>
              <a:off x="5507124" y="283033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77965318-53B9-BE3E-2242-E60C3AE9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15593" y="2437722"/>
              <a:ext cx="411950" cy="411950"/>
            </a:xfrm>
            <a:prstGeom prst="rect">
              <a:avLst/>
            </a:prstGeom>
          </p:spPr>
        </p:pic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66EEA8F5-3FAD-601E-41E8-550CF7C920E6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132174" y="239405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F0FCE-451D-030F-1F1A-B9AE398D9884}"/>
                </a:ext>
              </a:extLst>
            </p:cNvPr>
            <p:cNvSpPr txBox="1"/>
            <p:nvPr/>
          </p:nvSpPr>
          <p:spPr>
            <a:xfrm>
              <a:off x="3484492" y="284018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24" name="グラフィックス 37" descr="Azure ExpressRoute">
              <a:extLst>
                <a:ext uri="{FF2B5EF4-FFF2-40B4-BE49-F238E27FC236}">
                  <a16:creationId xmlns:a16="http://schemas.microsoft.com/office/drawing/2014/main" id="{74FC9157-BC40-A22D-2EFA-1AA2D082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961" y="2447566"/>
              <a:ext cx="411950" cy="4119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220310-52E4-0C81-E0A2-A2859EAEA2EF}"/>
                </a:ext>
              </a:extLst>
            </p:cNvPr>
            <p:cNvSpPr txBox="1"/>
            <p:nvPr/>
          </p:nvSpPr>
          <p:spPr>
            <a:xfrm>
              <a:off x="4538156" y="266784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AF31B56-3317-D91B-7B92-4E5A50DF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75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648333" y="2169767"/>
              <a:ext cx="448567" cy="44856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9E54F5B-B337-C0F1-E7C6-D93219648DE4}"/>
                </a:ext>
              </a:extLst>
            </p:cNvPr>
            <p:cNvSpPr txBox="1"/>
            <p:nvPr/>
          </p:nvSpPr>
          <p:spPr>
            <a:xfrm>
              <a:off x="1163094" y="1204738"/>
              <a:ext cx="180818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 in an Azure Region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8A309B-54F3-3D81-6B09-B5FDF4CD8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9952" y="1037015"/>
              <a:ext cx="10274735" cy="39921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" name="location 1" descr="location">
              <a:extLst>
                <a:ext uri="{FF2B5EF4-FFF2-40B4-BE49-F238E27FC236}">
                  <a16:creationId xmlns:a16="http://schemas.microsoft.com/office/drawing/2014/main" id="{1FABC0E7-408A-D64D-921F-056652A25E88}"/>
                </a:ext>
              </a:extLst>
            </p:cNvPr>
            <p:cNvGrpSpPr/>
            <p:nvPr/>
          </p:nvGrpSpPr>
          <p:grpSpPr>
            <a:xfrm>
              <a:off x="864575" y="1157833"/>
              <a:ext cx="193915" cy="263085"/>
              <a:chOff x="798318" y="5778597"/>
              <a:chExt cx="268482" cy="386300"/>
            </a:xfrm>
          </p:grpSpPr>
          <p:sp>
            <p:nvSpPr>
              <p:cNvPr id="6" name="Freeform 113">
                <a:extLst>
                  <a:ext uri="{FF2B5EF4-FFF2-40B4-BE49-F238E27FC236}">
                    <a16:creationId xmlns:a16="http://schemas.microsoft.com/office/drawing/2014/main" id="{5477C710-1FFD-2B3B-657D-A7FEE99EB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B8593E4-CE61-7ED9-5B99-0067A75A3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4" name="Graphic 3" descr="Azure ExpressRoute Connection">
              <a:extLst>
                <a:ext uri="{FF2B5EF4-FFF2-40B4-BE49-F238E27FC236}">
                  <a16:creationId xmlns:a16="http://schemas.microsoft.com/office/drawing/2014/main" id="{74BB14DC-1B27-01AD-A36C-DDA36538A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29027" y="2263001"/>
              <a:ext cx="275315" cy="275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BF6AF7-79EE-DAF7-D507-12782395C116}"/>
                </a:ext>
              </a:extLst>
            </p:cNvPr>
            <p:cNvSpPr txBox="1"/>
            <p:nvPr/>
          </p:nvSpPr>
          <p:spPr>
            <a:xfrm>
              <a:off x="4863918" y="2066198"/>
              <a:ext cx="1805531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 Connection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B5632C-1D44-22D0-5EB6-33FF580F3B37}"/>
                </a:ext>
              </a:extLst>
            </p:cNvPr>
            <p:cNvSpPr txBox="1"/>
            <p:nvPr/>
          </p:nvSpPr>
          <p:spPr>
            <a:xfrm>
              <a:off x="5403241" y="1701660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233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186F337-B60F-FFA0-6F65-4202C6AFF398}"/>
              </a:ext>
            </a:extLst>
          </p:cNvPr>
          <p:cNvSpPr txBox="1"/>
          <p:nvPr/>
        </p:nvSpPr>
        <p:spPr>
          <a:xfrm>
            <a:off x="87570" y="646284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16 – VMware HCX with Dedicated Mobility Cluster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5B591A-7FF0-1523-6BBE-EE71133D1673}"/>
              </a:ext>
            </a:extLst>
          </p:cNvPr>
          <p:cNvGrpSpPr/>
          <p:nvPr/>
        </p:nvGrpSpPr>
        <p:grpSpPr>
          <a:xfrm>
            <a:off x="2134829" y="108349"/>
            <a:ext cx="6894871" cy="6269591"/>
            <a:chOff x="2134829" y="108349"/>
            <a:chExt cx="6894871" cy="62695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90472C-3A7F-43D1-72B5-B88CF8B73606}"/>
                </a:ext>
              </a:extLst>
            </p:cNvPr>
            <p:cNvSpPr txBox="1"/>
            <p:nvPr/>
          </p:nvSpPr>
          <p:spPr>
            <a:xfrm>
              <a:off x="2826260" y="8171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6E1FEB-E5AC-4ABF-9435-1F438762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54789" y="702879"/>
              <a:ext cx="6660611" cy="55607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328717C-32BB-3D06-DD30-AD1A4B09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1090" y="774470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D3BC93-7A4B-C958-DA77-C633CE58AC19}"/>
                </a:ext>
              </a:extLst>
            </p:cNvPr>
            <p:cNvSpPr txBox="1"/>
            <p:nvPr/>
          </p:nvSpPr>
          <p:spPr>
            <a:xfrm>
              <a:off x="2941178" y="1401782"/>
              <a:ext cx="30200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Cluster-1 (Management &amp; Control Plane Cluster)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850F79-8954-8120-2BF9-8453DE2E9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69707" y="1287535"/>
              <a:ext cx="6417597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93EF09-5837-5BD0-8B83-6E6FF9C19915}"/>
                </a:ext>
              </a:extLst>
            </p:cNvPr>
            <p:cNvSpPr txBox="1"/>
            <p:nvPr/>
          </p:nvSpPr>
          <p:spPr>
            <a:xfrm>
              <a:off x="6196362" y="3036509"/>
              <a:ext cx="12551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Cluster-3 (Gold SLA)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46F045-BAE2-B663-1DD8-0ABCFAB6A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24891" y="2922262"/>
              <a:ext cx="3162413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DC8584-0D2D-240F-D759-CB8D4B252CF6}"/>
                </a:ext>
              </a:extLst>
            </p:cNvPr>
            <p:cNvSpPr txBox="1"/>
            <p:nvPr/>
          </p:nvSpPr>
          <p:spPr>
            <a:xfrm>
              <a:off x="5743404" y="410700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8EF52A6-79A3-5CE9-BB7F-E5CF02ECF7C6}"/>
                </a:ext>
              </a:extLst>
            </p:cNvPr>
            <p:cNvGrpSpPr/>
            <p:nvPr/>
          </p:nvGrpSpPr>
          <p:grpSpPr>
            <a:xfrm>
              <a:off x="5812177" y="3538399"/>
              <a:ext cx="546062" cy="529251"/>
              <a:chOff x="6382955" y="2755144"/>
              <a:chExt cx="546062" cy="529251"/>
            </a:xfrm>
          </p:grpSpPr>
          <p:pic>
            <p:nvPicPr>
              <p:cNvPr id="4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DF44CCF-C71F-CE76-56BB-C8E1F28D2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6" name="Graphic 45" descr="Medal with solid fill">
                <a:extLst>
                  <a:ext uri="{FF2B5EF4-FFF2-40B4-BE49-F238E27FC236}">
                    <a16:creationId xmlns:a16="http://schemas.microsoft.com/office/drawing/2014/main" id="{CF385F66-897F-6A19-0942-38320A13C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A09CCCD-6547-4EE9-79F4-0875EBB1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4829" y="108349"/>
              <a:ext cx="6894871" cy="62695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2" descr="Microsoft Azure - Wikipedia">
              <a:extLst>
                <a:ext uri="{FF2B5EF4-FFF2-40B4-BE49-F238E27FC236}">
                  <a16:creationId xmlns:a16="http://schemas.microsoft.com/office/drawing/2014/main" id="{254F43CB-CCC9-BAFF-707D-A3B8FEB35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826" y="19595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4720A7-4452-6919-E0C9-16E8A556FD00}"/>
                </a:ext>
              </a:extLst>
            </p:cNvPr>
            <p:cNvSpPr txBox="1"/>
            <p:nvPr/>
          </p:nvSpPr>
          <p:spPr>
            <a:xfrm>
              <a:off x="2735496" y="31773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6" name="location 1" descr="location">
              <a:extLst>
                <a:ext uri="{FF2B5EF4-FFF2-40B4-BE49-F238E27FC236}">
                  <a16:creationId xmlns:a16="http://schemas.microsoft.com/office/drawing/2014/main" id="{7C2E5AC8-D9A9-1F0E-9E5E-DE79A5F3435B}"/>
                </a:ext>
              </a:extLst>
            </p:cNvPr>
            <p:cNvGrpSpPr/>
            <p:nvPr/>
          </p:nvGrpSpPr>
          <p:grpSpPr>
            <a:xfrm>
              <a:off x="3993521" y="276208"/>
              <a:ext cx="193915" cy="263085"/>
              <a:chOff x="798318" y="5778597"/>
              <a:chExt cx="268482" cy="386300"/>
            </a:xfrm>
          </p:grpSpPr>
          <p:sp>
            <p:nvSpPr>
              <p:cNvPr id="57" name="Freeform 113">
                <a:extLst>
                  <a:ext uri="{FF2B5EF4-FFF2-40B4-BE49-F238E27FC236}">
                    <a16:creationId xmlns:a16="http://schemas.microsoft.com/office/drawing/2014/main" id="{F93D3C74-36C1-4EA6-9E7D-2D904E509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219DADA-0FD0-352C-785E-8215CDA12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BF7C93-D279-5A14-6FC9-7106587B843E}"/>
                </a:ext>
              </a:extLst>
            </p:cNvPr>
            <p:cNvSpPr txBox="1"/>
            <p:nvPr/>
          </p:nvSpPr>
          <p:spPr>
            <a:xfrm>
              <a:off x="4268464" y="322152"/>
              <a:ext cx="180818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908C8BBE-0B8E-FDDC-9F00-1D579B918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57679" y="200556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1E186-7F36-49C7-BF2B-2A22E0E0C722}"/>
                </a:ext>
              </a:extLst>
            </p:cNvPr>
            <p:cNvSpPr txBox="1"/>
            <p:nvPr/>
          </p:nvSpPr>
          <p:spPr>
            <a:xfrm>
              <a:off x="6642849" y="318793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4C13B7-E2A9-641C-9B82-2CE793A8C82B}"/>
                </a:ext>
              </a:extLst>
            </p:cNvPr>
            <p:cNvSpPr txBox="1"/>
            <p:nvPr/>
          </p:nvSpPr>
          <p:spPr>
            <a:xfrm>
              <a:off x="4526297" y="235600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7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497E399-1F72-0F14-79E6-7DD50236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6100" y="1910732"/>
              <a:ext cx="412833" cy="412833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2D11D7F-C8A5-08E4-B3D4-DC6BE1CFE244}"/>
                </a:ext>
              </a:extLst>
            </p:cNvPr>
            <p:cNvSpPr txBox="1"/>
            <p:nvPr/>
          </p:nvSpPr>
          <p:spPr>
            <a:xfrm>
              <a:off x="6196362" y="4677136"/>
              <a:ext cx="13898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Cluster-5 (Bronze SLA)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EC9CAB-209F-E4C8-2BE0-12C2ECCEE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24891" y="4562889"/>
              <a:ext cx="3162413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FCA6419-560C-D865-6D1E-2C81F8EFF2B8}"/>
                </a:ext>
              </a:extLst>
            </p:cNvPr>
            <p:cNvSpPr txBox="1"/>
            <p:nvPr/>
          </p:nvSpPr>
          <p:spPr>
            <a:xfrm>
              <a:off x="5700973" y="572160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A47CE39-1A38-46D3-B54F-D82811669921}"/>
                </a:ext>
              </a:extLst>
            </p:cNvPr>
            <p:cNvGrpSpPr/>
            <p:nvPr/>
          </p:nvGrpSpPr>
          <p:grpSpPr>
            <a:xfrm>
              <a:off x="5796289" y="5161109"/>
              <a:ext cx="543087" cy="537894"/>
              <a:chOff x="9435923" y="3630075"/>
              <a:chExt cx="543087" cy="537894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DC6F9CD-5A66-11D7-8F2F-69837524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DF3235E3-41B5-A02E-57EB-BC39152B4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547DC4-8949-B874-43A7-FFB6A7D9E465}"/>
                </a:ext>
              </a:extLst>
            </p:cNvPr>
            <p:cNvSpPr txBox="1"/>
            <p:nvPr/>
          </p:nvSpPr>
          <p:spPr>
            <a:xfrm>
              <a:off x="2937832" y="4671236"/>
              <a:ext cx="129202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Cluster-4 (Silver SLA)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2DA687-7239-5423-6985-7F47F675B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66361" y="4556989"/>
              <a:ext cx="3162413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ED46F-CA26-BD9F-0C84-F8B1D6B045D8}"/>
                </a:ext>
              </a:extLst>
            </p:cNvPr>
            <p:cNvSpPr txBox="1"/>
            <p:nvPr/>
          </p:nvSpPr>
          <p:spPr>
            <a:xfrm>
              <a:off x="2467272" y="57203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2AED37-1250-67B3-DC76-583DB2AF6F95}"/>
                </a:ext>
              </a:extLst>
            </p:cNvPr>
            <p:cNvGrpSpPr/>
            <p:nvPr/>
          </p:nvGrpSpPr>
          <p:grpSpPr>
            <a:xfrm>
              <a:off x="2535214" y="5169208"/>
              <a:ext cx="543086" cy="512171"/>
              <a:chOff x="7281403" y="2775156"/>
              <a:chExt cx="543086" cy="512171"/>
            </a:xfrm>
          </p:grpSpPr>
          <p:pic>
            <p:nvPicPr>
              <p:cNvPr id="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B7C000A-76CD-F124-6C97-27103D56C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4" name="Graphic 13" descr="Medal with solid fill">
                <a:extLst>
                  <a:ext uri="{FF2B5EF4-FFF2-40B4-BE49-F238E27FC236}">
                    <a16:creationId xmlns:a16="http://schemas.microsoft.com/office/drawing/2014/main" id="{FE6BC110-68C3-D6D1-0830-2B9B3BF06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8E6F36-07A1-CC3E-66CA-2902F22B7E70}"/>
                </a:ext>
              </a:extLst>
            </p:cNvPr>
            <p:cNvSpPr txBox="1"/>
            <p:nvPr/>
          </p:nvSpPr>
          <p:spPr>
            <a:xfrm>
              <a:off x="2940306" y="3039883"/>
              <a:ext cx="119904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Cluster-2 (Mobility)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16A0FE-6506-9B6B-F3DF-101364FD7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68835" y="2925636"/>
              <a:ext cx="3162413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D2FE2D-C124-169C-2058-C4E5AAB293FC}"/>
                </a:ext>
              </a:extLst>
            </p:cNvPr>
            <p:cNvSpPr txBox="1"/>
            <p:nvPr/>
          </p:nvSpPr>
          <p:spPr>
            <a:xfrm>
              <a:off x="2487348" y="411037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7" name="Picture 26" descr="A hexagon with a logo&#10;&#10;Description automatically generated">
              <a:extLst>
                <a:ext uri="{FF2B5EF4-FFF2-40B4-BE49-F238E27FC236}">
                  <a16:creationId xmlns:a16="http://schemas.microsoft.com/office/drawing/2014/main" id="{DFB80E8E-60B9-D021-92A3-E28F3AD6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760" y="3541914"/>
              <a:ext cx="477926" cy="525380"/>
            </a:xfrm>
            <a:prstGeom prst="rect">
              <a:avLst/>
            </a:prstGeom>
          </p:spPr>
        </p:pic>
        <p:pic>
          <p:nvPicPr>
            <p:cNvPr id="29" name="Picture 28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2B91EE5E-2CFE-4283-DDAC-01345A7C4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5036" y="3538399"/>
              <a:ext cx="481599" cy="525380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B4D4F719-7ACB-DE50-5838-DB7F3FED7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412" y="3538399"/>
              <a:ext cx="465837" cy="52538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B3321D-A6BF-5239-C44C-6B7471435866}"/>
                </a:ext>
              </a:extLst>
            </p:cNvPr>
            <p:cNvSpPr txBox="1"/>
            <p:nvPr/>
          </p:nvSpPr>
          <p:spPr>
            <a:xfrm>
              <a:off x="3521347" y="41127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E8B48D-7DDC-3D11-2945-D2160F4BCE1C}"/>
                </a:ext>
              </a:extLst>
            </p:cNvPr>
            <p:cNvSpPr txBox="1"/>
            <p:nvPr/>
          </p:nvSpPr>
          <p:spPr>
            <a:xfrm>
              <a:off x="4526297" y="410595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7" name="Picture 4" descr="VMware HCX - VMware Ports and Protocols">
              <a:extLst>
                <a:ext uri="{FF2B5EF4-FFF2-40B4-BE49-F238E27FC236}">
                  <a16:creationId xmlns:a16="http://schemas.microsoft.com/office/drawing/2014/main" id="{08A51775-88E2-E3F6-2012-09E8D54E3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150" y="190181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8C3DF7-9544-CBAA-3681-B72F608AE17D}"/>
                </a:ext>
              </a:extLst>
            </p:cNvPr>
            <p:cNvSpPr txBox="1"/>
            <p:nvPr/>
          </p:nvSpPr>
          <p:spPr>
            <a:xfrm>
              <a:off x="3392126" y="2361468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7B3FF9C-18A1-1654-09C0-F5A72759C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19377" y="1349831"/>
              <a:ext cx="406883" cy="3816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61FD59-1AC0-BDFA-B246-8A5FEFE7D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19377" y="2989190"/>
              <a:ext cx="406883" cy="38161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B6A111F-9F47-5874-895C-E745EFF15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16649" y="4625312"/>
              <a:ext cx="406883" cy="38161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3474AB0-B420-E926-C60E-4119257B9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664588" y="2984080"/>
              <a:ext cx="406883" cy="38161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A82D16-E9E5-54C2-171D-89C21040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665184" y="4631353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719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312D2F1-8CCD-E151-4587-28EBAC7B9B65}"/>
              </a:ext>
            </a:extLst>
          </p:cNvPr>
          <p:cNvSpPr txBox="1"/>
          <p:nvPr/>
        </p:nvSpPr>
        <p:spPr>
          <a:xfrm>
            <a:off x="86633" y="6455667"/>
            <a:ext cx="11146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</a:rPr>
              <a:t>Figure 17 – Azure VMware Solution Private Cloud with Stretched Clusters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ECCD93-7643-A865-9ABE-C5CBF3DE8C8A}"/>
              </a:ext>
            </a:extLst>
          </p:cNvPr>
          <p:cNvGrpSpPr/>
          <p:nvPr/>
        </p:nvGrpSpPr>
        <p:grpSpPr>
          <a:xfrm>
            <a:off x="1131700" y="275719"/>
            <a:ext cx="9144365" cy="6004411"/>
            <a:chOff x="1523817" y="426794"/>
            <a:chExt cx="9144365" cy="600441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E6CF4F-16E2-0C36-EA5E-A185C7FFF751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5BCFCE-AF12-8CA7-9323-5F1508FE7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1FA7616E-6E9B-D8EA-78E7-DB9E52853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70262F3-A255-475B-DE78-AD9AD711E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2" descr="Microsoft Azure - Wikipedia">
              <a:extLst>
                <a:ext uri="{FF2B5EF4-FFF2-40B4-BE49-F238E27FC236}">
                  <a16:creationId xmlns:a16="http://schemas.microsoft.com/office/drawing/2014/main" id="{C11582E3-2080-39D0-CBEF-2A2734476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00EDF4-2DB7-B7E7-14F9-B21FD054BA85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38" name="location 1" descr="location">
              <a:extLst>
                <a:ext uri="{FF2B5EF4-FFF2-40B4-BE49-F238E27FC236}">
                  <a16:creationId xmlns:a16="http://schemas.microsoft.com/office/drawing/2014/main" id="{D8B6E07C-F950-72C8-F71B-744F2B6219C2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137" name="Freeform 113">
                <a:extLst>
                  <a:ext uri="{FF2B5EF4-FFF2-40B4-BE49-F238E27FC236}">
                    <a16:creationId xmlns:a16="http://schemas.microsoft.com/office/drawing/2014/main" id="{51521EE4-11F0-3E08-E284-5FBE34316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220F4D6-8F18-A92A-200D-0BC180DF6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03C233-18DD-0A1D-99F5-91308E278900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D7D4077-19BA-E583-8CBA-F619189A2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951F67-6F06-F5CC-6DEE-6F5EB6A28A09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7BCD92-73EB-5583-891C-FE744BAB53DE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3980FA-E47E-2E62-6C9F-8095C162A7C3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BB38A8F5-CB95-2945-57B1-A3F491745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0F6255-C701-AF07-0571-133A22EC9A50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76B6A6-BDA2-243D-D04A-E68539D585CC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47" name="location 1" descr="location">
              <a:extLst>
                <a:ext uri="{FF2B5EF4-FFF2-40B4-BE49-F238E27FC236}">
                  <a16:creationId xmlns:a16="http://schemas.microsoft.com/office/drawing/2014/main" id="{6D3AD99A-4736-77F5-42D5-3EAB9502A766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135" name="Freeform 113">
                <a:extLst>
                  <a:ext uri="{FF2B5EF4-FFF2-40B4-BE49-F238E27FC236}">
                    <a16:creationId xmlns:a16="http://schemas.microsoft.com/office/drawing/2014/main" id="{F8A23D4F-2D6B-FBC7-E0A2-9CBF584FC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EC167E4-9BC0-B3F6-3A84-FB8936C55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DA386D-375B-34A4-315D-E5817D51C72E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8D49816-3213-D473-EF08-27569FC85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A70BF1E-FB7F-8AD5-479E-1AD16DC52A03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97F4041-1B85-EC19-4E10-FF8BF9C62D1F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13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782D895-48C1-08FE-ED21-6B010FE4A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4" name="Graphic 133" descr="Medal with solid fill">
                <a:extLst>
                  <a:ext uri="{FF2B5EF4-FFF2-40B4-BE49-F238E27FC236}">
                    <a16:creationId xmlns:a16="http://schemas.microsoft.com/office/drawing/2014/main" id="{380147FD-0010-8C7A-5382-12C30C1C9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4" name="location 1" descr="location">
              <a:extLst>
                <a:ext uri="{FF2B5EF4-FFF2-40B4-BE49-F238E27FC236}">
                  <a16:creationId xmlns:a16="http://schemas.microsoft.com/office/drawing/2014/main" id="{B16E1318-C971-3CD9-C22A-05078D703AF1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6DE72FEC-14FB-8FF5-FCF6-D02501948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DB08431-560D-381F-C80E-603C1BE9A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87F1A5-4877-DB38-2EF1-4A72096E4DFF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58" name="Graphic 57" descr="Azure Subscription">
              <a:extLst>
                <a:ext uri="{FF2B5EF4-FFF2-40B4-BE49-F238E27FC236}">
                  <a16:creationId xmlns:a16="http://schemas.microsoft.com/office/drawing/2014/main" id="{5C957B12-5CE4-DA41-7D72-4EBA2263B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08FF23-0661-4DA2-FB0B-299CB7D855FA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17C8ECF-A869-9EC6-6F0F-7BBB9EAB2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1" name="location 1" descr="location">
              <a:extLst>
                <a:ext uri="{FF2B5EF4-FFF2-40B4-BE49-F238E27FC236}">
                  <a16:creationId xmlns:a16="http://schemas.microsoft.com/office/drawing/2014/main" id="{00E94201-7548-BDE1-4D37-E0FF8F5E7B54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129" name="Freeform 113">
                <a:extLst>
                  <a:ext uri="{FF2B5EF4-FFF2-40B4-BE49-F238E27FC236}">
                    <a16:creationId xmlns:a16="http://schemas.microsoft.com/office/drawing/2014/main" id="{54312230-AA03-8574-3E54-84120E92C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8B5E0DFD-390A-8E40-1422-94D597993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EDC87AD-691A-8EF5-CBE6-39FEFBEC12D4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2B2E8A-C68B-605C-4C2A-730FF726AF32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4" name="Server" descr="Server">
              <a:extLst>
                <a:ext uri="{FF2B5EF4-FFF2-40B4-BE49-F238E27FC236}">
                  <a16:creationId xmlns:a16="http://schemas.microsoft.com/office/drawing/2014/main" id="{8D7DD066-850C-D6C1-F2A7-B4F25F535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B568AC-71B7-362C-F872-36701386B3AB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4869C9-443D-2425-D58C-84CEA22A75F2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645D13-EDD6-E7C1-6350-BFCBE28A5188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7F11CD5-B6BC-4AED-A1C1-6C59F6773A80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18225A8-4856-8F2A-EA4E-E8D3C0242BB3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1181B7D-6B29-A918-F7B9-3517FCD636C8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1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B67246A-568C-4BD3-CBF4-10A1F667A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8" name="Graphic 127" descr="Medal with solid fill">
                <a:extLst>
                  <a:ext uri="{FF2B5EF4-FFF2-40B4-BE49-F238E27FC236}">
                    <a16:creationId xmlns:a16="http://schemas.microsoft.com/office/drawing/2014/main" id="{C91B7088-B57E-7E32-819B-741F8D52B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D2A85DD-C3B7-D685-EF0D-3F3F429A0461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305A8D62-47FD-0E14-02E7-341419C7D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38AF7866-AB62-A153-9586-4BEB29070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DB6CED0-FF31-1031-E52B-01A0E0B0D7AB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912816-5CD2-EB29-9360-D4C990E8EAA3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D7C65CE-8B9B-64EC-9D8F-A346A5210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85A474E4-909B-83EA-F4C1-2A30E5073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02BB7AC-42DC-02DD-4B2D-9D2E5A182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7F6842BD-23AA-7E7A-17EA-BDB7743465F3}"/>
                </a:ext>
              </a:extLst>
            </p:cNvPr>
            <p:cNvCxnSpPr>
              <a:cxnSpLocks/>
              <a:stCxn id="50" idx="2"/>
              <a:endCxn id="107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80AED84-DA08-A087-C089-134C18028E17}"/>
                </a:ext>
              </a:extLst>
            </p:cNvPr>
            <p:cNvCxnSpPr>
              <a:cxnSpLocks/>
              <a:stCxn id="60" idx="1"/>
              <a:endCxn id="40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ED6561D-0C95-F14F-24D4-29003F8FC7C7}"/>
                </a:ext>
              </a:extLst>
            </p:cNvPr>
            <p:cNvCxnSpPr>
              <a:cxnSpLocks/>
              <a:stCxn id="60" idx="3"/>
              <a:endCxn id="49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A54ED34-F09A-F831-A26F-CEC1AA4E9762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FDCB9F5E-A88A-A67D-C6AC-7BB7E9B05695}"/>
                </a:ext>
              </a:extLst>
            </p:cNvPr>
            <p:cNvCxnSpPr>
              <a:cxnSpLocks/>
              <a:stCxn id="118" idx="0"/>
              <a:endCxn id="120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1EE993B-FF9E-B877-54A7-68D8ED018395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3BCCF24-86C1-6567-B4B8-5F436B6CB8F3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7CFA900B-376A-5CB7-B5E5-3C9F237A8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16" name="Picture 4">
              <a:extLst>
                <a:ext uri="{FF2B5EF4-FFF2-40B4-BE49-F238E27FC236}">
                  <a16:creationId xmlns:a16="http://schemas.microsoft.com/office/drawing/2014/main" id="{255D2FFF-0B1D-0A51-E081-531329AB0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40FF46BF-D266-12AA-36DC-6C8905E2D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8633236-3F7F-9AB7-15C5-4351A1B77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119" name="Picture 11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EF42E5F-1FA4-8D42-03FE-053D9A2D6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497F0DF-7F21-53DE-68C3-5F205E0B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2FCEE97-66D0-7DAD-3DC6-F4990A734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4FF3398A-66B5-C149-A8AE-E62F37B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257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37901D-38E5-2223-FB2C-F79E44524162}"/>
              </a:ext>
            </a:extLst>
          </p:cNvPr>
          <p:cNvGrpSpPr/>
          <p:nvPr/>
        </p:nvGrpSpPr>
        <p:grpSpPr>
          <a:xfrm>
            <a:off x="1235999" y="399355"/>
            <a:ext cx="4512562" cy="4243020"/>
            <a:chOff x="1235999" y="399355"/>
            <a:chExt cx="4512562" cy="424302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9898B8-124A-CB23-FCCC-CA1DEEAB3D04}"/>
                </a:ext>
              </a:extLst>
            </p:cNvPr>
            <p:cNvGrpSpPr/>
            <p:nvPr/>
          </p:nvGrpSpPr>
          <p:grpSpPr>
            <a:xfrm>
              <a:off x="2267866" y="2141563"/>
              <a:ext cx="469392" cy="627639"/>
              <a:chOff x="2033169" y="2128255"/>
              <a:chExt cx="469392" cy="62763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100CD5-FB96-88E1-20D0-DBA0B4C29C42}"/>
                  </a:ext>
                </a:extLst>
              </p:cNvPr>
              <p:cNvSpPr txBox="1"/>
              <p:nvPr/>
            </p:nvSpPr>
            <p:spPr>
              <a:xfrm>
                <a:off x="2033169" y="2586617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1</a:t>
                </a:r>
              </a:p>
            </p:txBody>
          </p:sp>
          <p:pic>
            <p:nvPicPr>
              <p:cNvPr id="1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635C5B3-248C-A700-9265-CA5DF5A3F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61449" y="2128255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A587BEF-9B80-4D73-C02B-A633D942260B}"/>
                </a:ext>
              </a:extLst>
            </p:cNvPr>
            <p:cNvGrpSpPr/>
            <p:nvPr/>
          </p:nvGrpSpPr>
          <p:grpSpPr>
            <a:xfrm>
              <a:off x="3123963" y="2143065"/>
              <a:ext cx="469392" cy="627639"/>
              <a:chOff x="3535767" y="2127160"/>
              <a:chExt cx="469392" cy="62763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81C0F5-3DFF-36AD-2413-32ACC5B34DDA}"/>
                  </a:ext>
                </a:extLst>
              </p:cNvPr>
              <p:cNvSpPr txBox="1"/>
              <p:nvPr/>
            </p:nvSpPr>
            <p:spPr>
              <a:xfrm>
                <a:off x="3535767" y="2585522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2</a:t>
                </a:r>
              </a:p>
            </p:txBody>
          </p:sp>
          <p:pic>
            <p:nvPicPr>
              <p:cNvPr id="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6000F-16AD-A5C6-449A-EBEA9A0FF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4047" y="2127160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453AA4A-6036-4CA3-7B85-E81DC11B4CDC}"/>
                </a:ext>
              </a:extLst>
            </p:cNvPr>
            <p:cNvGrpSpPr/>
            <p:nvPr/>
          </p:nvGrpSpPr>
          <p:grpSpPr>
            <a:xfrm>
              <a:off x="4005159" y="2141594"/>
              <a:ext cx="469392" cy="627639"/>
              <a:chOff x="4616022" y="2128255"/>
              <a:chExt cx="469392" cy="62763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998DD2-7241-5AA4-5A7D-4E171B119381}"/>
                  </a:ext>
                </a:extLst>
              </p:cNvPr>
              <p:cNvSpPr txBox="1"/>
              <p:nvPr/>
            </p:nvSpPr>
            <p:spPr>
              <a:xfrm>
                <a:off x="4616022" y="2586617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3</a:t>
                </a:r>
              </a:p>
            </p:txBody>
          </p:sp>
          <p:pic>
            <p:nvPicPr>
              <p:cNvPr id="3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6619EEB-A913-A779-1074-16EC62E9B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44302" y="2128255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01E5AE1-A3F9-F992-550A-FDB5CF498A83}"/>
                </a:ext>
              </a:extLst>
            </p:cNvPr>
            <p:cNvGrpSpPr/>
            <p:nvPr/>
          </p:nvGrpSpPr>
          <p:grpSpPr>
            <a:xfrm>
              <a:off x="2239586" y="2993511"/>
              <a:ext cx="469392" cy="627639"/>
              <a:chOff x="1689127" y="2993678"/>
              <a:chExt cx="469392" cy="62763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DFCF64-2B9E-7FF7-367C-22EAC0A16F3C}"/>
                  </a:ext>
                </a:extLst>
              </p:cNvPr>
              <p:cNvSpPr txBox="1"/>
              <p:nvPr/>
            </p:nvSpPr>
            <p:spPr>
              <a:xfrm>
                <a:off x="1689127" y="3452040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1</a:t>
                </a:r>
              </a:p>
            </p:txBody>
          </p:sp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B8B93A5-8625-6317-50A3-88C0F2D9D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7407" y="2993678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3D96F43-1DE7-7011-CD22-EC5086AD6E20}"/>
                </a:ext>
              </a:extLst>
            </p:cNvPr>
            <p:cNvGrpSpPr/>
            <p:nvPr/>
          </p:nvGrpSpPr>
          <p:grpSpPr>
            <a:xfrm>
              <a:off x="3095683" y="2993511"/>
              <a:ext cx="469392" cy="627639"/>
              <a:chOff x="3095683" y="2993511"/>
              <a:chExt cx="469392" cy="62763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F54B18E-6449-DA57-0ED0-C0FEA80DA025}"/>
                  </a:ext>
                </a:extLst>
              </p:cNvPr>
              <p:cNvSpPr txBox="1"/>
              <p:nvPr/>
            </p:nvSpPr>
            <p:spPr>
              <a:xfrm>
                <a:off x="3095683" y="3451873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2</a:t>
                </a:r>
              </a:p>
            </p:txBody>
          </p:sp>
          <p:pic>
            <p:nvPicPr>
              <p:cNvPr id="4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1BE488A-11F8-7767-1746-C3F9FB82B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23963" y="299351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3DB3C76-23E9-4EEC-7B31-2697059EF7E9}"/>
                </a:ext>
              </a:extLst>
            </p:cNvPr>
            <p:cNvGrpSpPr/>
            <p:nvPr/>
          </p:nvGrpSpPr>
          <p:grpSpPr>
            <a:xfrm>
              <a:off x="3067404" y="3845459"/>
              <a:ext cx="469392" cy="796916"/>
              <a:chOff x="3067404" y="3845459"/>
              <a:chExt cx="469392" cy="79691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0FC462-04A6-CD01-A576-3A85DF7CA5C6}"/>
                  </a:ext>
                </a:extLst>
              </p:cNvPr>
              <p:cNvSpPr txBox="1"/>
              <p:nvPr/>
            </p:nvSpPr>
            <p:spPr>
              <a:xfrm>
                <a:off x="3067404" y="4303821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2</a:t>
                </a:r>
              </a:p>
              <a:p>
                <a:pPr algn="ctr"/>
                <a:r>
                  <a:rPr lang="en-US" sz="1100" dirty="0"/>
                  <a:t>(R)</a:t>
                </a:r>
              </a:p>
            </p:txBody>
          </p:sp>
          <p:pic>
            <p:nvPicPr>
              <p:cNvPr id="4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8F2B413-FF96-50B0-8412-D3CED3D51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95684" y="3845459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329E395-F16E-BB23-791D-02F63B75D033}"/>
                </a:ext>
              </a:extLst>
            </p:cNvPr>
            <p:cNvGrpSpPr/>
            <p:nvPr/>
          </p:nvGrpSpPr>
          <p:grpSpPr>
            <a:xfrm>
              <a:off x="2239586" y="3839530"/>
              <a:ext cx="469392" cy="796916"/>
              <a:chOff x="988443" y="3840151"/>
              <a:chExt cx="469392" cy="79691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01A749-5EF3-C10C-920E-CDCB6461008F}"/>
                  </a:ext>
                </a:extLst>
              </p:cNvPr>
              <p:cNvSpPr txBox="1"/>
              <p:nvPr/>
            </p:nvSpPr>
            <p:spPr>
              <a:xfrm>
                <a:off x="988443" y="4298513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1</a:t>
                </a:r>
              </a:p>
              <a:p>
                <a:pPr algn="ctr"/>
                <a:r>
                  <a:rPr lang="en-US" sz="1100" dirty="0"/>
                  <a:t>(R/W)</a:t>
                </a:r>
              </a:p>
            </p:txBody>
          </p:sp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185174-FAE7-4780-25B3-CA7C65767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6723" y="384015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84EB804-27E9-5BDA-C13E-2F861EDE49E2}"/>
                </a:ext>
              </a:extLst>
            </p:cNvPr>
            <p:cNvGrpSpPr/>
            <p:nvPr/>
          </p:nvGrpSpPr>
          <p:grpSpPr>
            <a:xfrm>
              <a:off x="3976879" y="2993511"/>
              <a:ext cx="469392" cy="627639"/>
              <a:chOff x="4644302" y="2993511"/>
              <a:chExt cx="469392" cy="62763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1AB41C-C676-51D6-88C9-C8297550EA93}"/>
                  </a:ext>
                </a:extLst>
              </p:cNvPr>
              <p:cNvSpPr txBox="1"/>
              <p:nvPr/>
            </p:nvSpPr>
            <p:spPr>
              <a:xfrm>
                <a:off x="4644302" y="3451873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3</a:t>
                </a:r>
              </a:p>
            </p:txBody>
          </p:sp>
          <p:pic>
            <p:nvPicPr>
              <p:cNvPr id="5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486F07-D363-00D5-026F-8A20A9465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72582" y="299351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CCC166D-D2D4-9DBB-A662-871C4F947ADD}"/>
                </a:ext>
              </a:extLst>
            </p:cNvPr>
            <p:cNvGrpSpPr/>
            <p:nvPr/>
          </p:nvGrpSpPr>
          <p:grpSpPr>
            <a:xfrm>
              <a:off x="3976879" y="3839530"/>
              <a:ext cx="469392" cy="796916"/>
              <a:chOff x="3976879" y="3839530"/>
              <a:chExt cx="469392" cy="79691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F42C4F-63FE-683D-468E-BC912CFF6846}"/>
                  </a:ext>
                </a:extLst>
              </p:cNvPr>
              <p:cNvSpPr txBox="1"/>
              <p:nvPr/>
            </p:nvSpPr>
            <p:spPr>
              <a:xfrm>
                <a:off x="3976879" y="4297892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3</a:t>
                </a:r>
              </a:p>
              <a:p>
                <a:pPr algn="ctr"/>
                <a:r>
                  <a:rPr lang="en-US" sz="1100" dirty="0"/>
                  <a:t>(R)</a:t>
                </a:r>
              </a:p>
            </p:txBody>
          </p:sp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71FE2D-5BB2-B776-1FEF-2D56D3EB9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05159" y="3839530"/>
                <a:ext cx="412833" cy="412833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2230E9F-DBCC-A4D6-F87B-5DEACC683B7B}"/>
                </a:ext>
              </a:extLst>
            </p:cNvPr>
            <p:cNvSpPr txBox="1"/>
            <p:nvPr/>
          </p:nvSpPr>
          <p:spPr>
            <a:xfrm>
              <a:off x="1235999" y="1323666"/>
              <a:ext cx="606967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Load Balancer Layer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24F2A77-0C2E-CFDB-B3D7-B969C8796908}"/>
                </a:ext>
              </a:extLst>
            </p:cNvPr>
            <p:cNvSpPr txBox="1"/>
            <p:nvPr/>
          </p:nvSpPr>
          <p:spPr>
            <a:xfrm>
              <a:off x="1304786" y="2178702"/>
              <a:ext cx="46939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Layer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963EF8F-8347-62DB-BF80-6EEF394BA533}"/>
                </a:ext>
              </a:extLst>
            </p:cNvPr>
            <p:cNvSpPr txBox="1"/>
            <p:nvPr/>
          </p:nvSpPr>
          <p:spPr>
            <a:xfrm>
              <a:off x="1304786" y="3026797"/>
              <a:ext cx="46939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Layer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DAD9261-730A-46A7-75A9-C8798CB5FA05}"/>
                </a:ext>
              </a:extLst>
            </p:cNvPr>
            <p:cNvSpPr txBox="1"/>
            <p:nvPr/>
          </p:nvSpPr>
          <p:spPr>
            <a:xfrm>
              <a:off x="1253437" y="3876956"/>
              <a:ext cx="5720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Database Layer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E9DA895-425F-DCCF-CA5A-13159C772CAD}"/>
                </a:ext>
              </a:extLst>
            </p:cNvPr>
            <p:cNvGrpSpPr/>
            <p:nvPr/>
          </p:nvGrpSpPr>
          <p:grpSpPr>
            <a:xfrm>
              <a:off x="3074829" y="399355"/>
              <a:ext cx="469392" cy="579635"/>
              <a:chOff x="3064223" y="358917"/>
              <a:chExt cx="469392" cy="579635"/>
            </a:xfrm>
          </p:grpSpPr>
          <p:sp>
            <p:nvSpPr>
              <p:cNvPr id="87" name="Rectangle 86" descr="User">
                <a:extLst>
                  <a:ext uri="{FF2B5EF4-FFF2-40B4-BE49-F238E27FC236}">
                    <a16:creationId xmlns:a16="http://schemas.microsoft.com/office/drawing/2014/main" id="{46F5FC0C-B6C4-7B24-6765-E807C7E87F56}"/>
                  </a:ext>
                </a:extLst>
              </p:cNvPr>
              <p:cNvSpPr/>
              <p:nvPr/>
            </p:nvSpPr>
            <p:spPr>
              <a:xfrm>
                <a:off x="3092502" y="358917"/>
                <a:ext cx="412833" cy="410358"/>
              </a:xfrm>
              <a:prstGeom prst="rect">
                <a:avLst/>
              </a:prstGeom>
              <a:blipFill>
                <a:blip r:embed="rId4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F3264AA-58A8-56A8-C283-755507C4CA17}"/>
                  </a:ext>
                </a:extLst>
              </p:cNvPr>
              <p:cNvSpPr txBox="1"/>
              <p:nvPr/>
            </p:nvSpPr>
            <p:spPr>
              <a:xfrm>
                <a:off x="3064223" y="769275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Users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53F1B24-4916-E4B4-14B6-0C360D36CC60}"/>
                </a:ext>
              </a:extLst>
            </p:cNvPr>
            <p:cNvGrpSpPr/>
            <p:nvPr/>
          </p:nvGrpSpPr>
          <p:grpSpPr>
            <a:xfrm>
              <a:off x="2645558" y="1288902"/>
              <a:ext cx="475224" cy="627234"/>
              <a:chOff x="2645558" y="1288902"/>
              <a:chExt cx="475224" cy="627234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00F5746-DAE9-679F-8F09-9C1A6A4734BE}"/>
                  </a:ext>
                </a:extLst>
              </p:cNvPr>
              <p:cNvSpPr txBox="1"/>
              <p:nvPr/>
            </p:nvSpPr>
            <p:spPr>
              <a:xfrm>
                <a:off x="2651390" y="1746859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LB 1</a:t>
                </a:r>
              </a:p>
            </p:txBody>
          </p:sp>
          <p:pic>
            <p:nvPicPr>
              <p:cNvPr id="91" name="Load Balancer 1" descr="Load Balancer">
                <a:extLst>
                  <a:ext uri="{FF2B5EF4-FFF2-40B4-BE49-F238E27FC236}">
                    <a16:creationId xmlns:a16="http://schemas.microsoft.com/office/drawing/2014/main" id="{1E07EE90-7ADC-71C6-584F-E92F3AE7B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45558" y="1288902"/>
                <a:ext cx="457550" cy="457550"/>
              </a:xfrm>
              <a:prstGeom prst="rect">
                <a:avLst/>
              </a:prstGeom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F8FEBD0-8B52-2453-8B09-926C08F36854}"/>
                </a:ext>
              </a:extLst>
            </p:cNvPr>
            <p:cNvGrpSpPr/>
            <p:nvPr/>
          </p:nvGrpSpPr>
          <p:grpSpPr>
            <a:xfrm>
              <a:off x="3499839" y="1291522"/>
              <a:ext cx="475224" cy="627234"/>
              <a:chOff x="2645558" y="1288902"/>
              <a:chExt cx="475224" cy="627234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62D8102-872F-BC63-51F1-A6E3CE9019D3}"/>
                  </a:ext>
                </a:extLst>
              </p:cNvPr>
              <p:cNvSpPr txBox="1"/>
              <p:nvPr/>
            </p:nvSpPr>
            <p:spPr>
              <a:xfrm>
                <a:off x="2651390" y="1746859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LB 2</a:t>
                </a:r>
              </a:p>
            </p:txBody>
          </p:sp>
          <p:pic>
            <p:nvPicPr>
              <p:cNvPr id="95" name="Load Balancer 1" descr="Load Balancer">
                <a:extLst>
                  <a:ext uri="{FF2B5EF4-FFF2-40B4-BE49-F238E27FC236}">
                    <a16:creationId xmlns:a16="http://schemas.microsoft.com/office/drawing/2014/main" id="{A7D75AD9-71EF-6982-89A4-D4CB2AFD7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45558" y="1288902"/>
                <a:ext cx="457550" cy="457550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EF2CFA-2EC9-1F90-5F72-F54025BE5618}"/>
                </a:ext>
              </a:extLst>
            </p:cNvPr>
            <p:cNvSpPr txBox="1"/>
            <p:nvPr/>
          </p:nvSpPr>
          <p:spPr>
            <a:xfrm>
              <a:off x="3255047" y="1005755"/>
              <a:ext cx="8508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Traffic Flow</a:t>
              </a: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22FDE61-EFAA-3888-C4E9-FBAAD6DF87BE}"/>
                </a:ext>
              </a:extLst>
            </p:cNvPr>
            <p:cNvSpPr/>
            <p:nvPr/>
          </p:nvSpPr>
          <p:spPr>
            <a:xfrm>
              <a:off x="2651051" y="999460"/>
              <a:ext cx="732992" cy="2870791"/>
            </a:xfrm>
            <a:custGeom>
              <a:avLst/>
              <a:gdLst>
                <a:gd name="connsiteX0" fmla="*/ 645042 w 732992"/>
                <a:gd name="connsiteY0" fmla="*/ 0 h 2870791"/>
                <a:gd name="connsiteX1" fmla="*/ 340242 w 732992"/>
                <a:gd name="connsiteY1" fmla="*/ 354419 h 2870791"/>
                <a:gd name="connsiteX2" fmla="*/ 694661 w 732992"/>
                <a:gd name="connsiteY2" fmla="*/ 1105787 h 2870791"/>
                <a:gd name="connsiteX3" fmla="*/ 645042 w 732992"/>
                <a:gd name="connsiteY3" fmla="*/ 2268280 h 2870791"/>
                <a:gd name="connsiteX4" fmla="*/ 0 w 732992"/>
                <a:gd name="connsiteY4" fmla="*/ 2870791 h 28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992" h="2870791">
                  <a:moveTo>
                    <a:pt x="645042" y="0"/>
                  </a:moveTo>
                  <a:cubicBezTo>
                    <a:pt x="488507" y="85060"/>
                    <a:pt x="331972" y="170121"/>
                    <a:pt x="340242" y="354419"/>
                  </a:cubicBezTo>
                  <a:cubicBezTo>
                    <a:pt x="348512" y="538717"/>
                    <a:pt x="643861" y="786810"/>
                    <a:pt x="694661" y="1105787"/>
                  </a:cubicBezTo>
                  <a:cubicBezTo>
                    <a:pt x="745461" y="1424764"/>
                    <a:pt x="760819" y="1974113"/>
                    <a:pt x="645042" y="2268280"/>
                  </a:cubicBezTo>
                  <a:cubicBezTo>
                    <a:pt x="529265" y="2562447"/>
                    <a:pt x="264632" y="2716619"/>
                    <a:pt x="0" y="2870791"/>
                  </a:cubicBezTo>
                </a:path>
              </a:pathLst>
            </a:custGeom>
            <a:noFill/>
            <a:ln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Gauge with solid fill">
              <a:extLst>
                <a:ext uri="{FF2B5EF4-FFF2-40B4-BE49-F238E27FC236}">
                  <a16:creationId xmlns:a16="http://schemas.microsoft.com/office/drawing/2014/main" id="{A78859C0-8C5B-01CD-F470-2686E5335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17220" y="1916136"/>
              <a:ext cx="469392" cy="469392"/>
            </a:xfrm>
            <a:prstGeom prst="rect">
              <a:avLst/>
            </a:prstGeom>
          </p:spPr>
        </p:pic>
        <p:pic>
          <p:nvPicPr>
            <p:cNvPr id="65" name="Graphic 64" descr="Processor with solid fill">
              <a:extLst>
                <a:ext uri="{FF2B5EF4-FFF2-40B4-BE49-F238E27FC236}">
                  <a16:creationId xmlns:a16="http://schemas.microsoft.com/office/drawing/2014/main" id="{45FF4BAF-5972-C7AE-E25B-D2B01CC1B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45500" y="2597822"/>
              <a:ext cx="412833" cy="412833"/>
            </a:xfrm>
            <a:prstGeom prst="rect">
              <a:avLst/>
            </a:prstGeom>
          </p:spPr>
        </p:pic>
        <p:pic>
          <p:nvPicPr>
            <p:cNvPr id="86" name="Graphic 85" descr="Database with solid fill">
              <a:extLst>
                <a:ext uri="{FF2B5EF4-FFF2-40B4-BE49-F238E27FC236}">
                  <a16:creationId xmlns:a16="http://schemas.microsoft.com/office/drawing/2014/main" id="{5D56F62A-AEB9-E805-10F0-420D07A7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5500" y="3524617"/>
              <a:ext cx="412833" cy="412833"/>
            </a:xfrm>
            <a:prstGeom prst="rect">
              <a:avLst/>
            </a:prstGeom>
          </p:spPr>
        </p:pic>
        <p:pic>
          <p:nvPicPr>
            <p:cNvPr id="112" name="Graphic 111" descr="Network diagram with solid fill">
              <a:extLst>
                <a:ext uri="{FF2B5EF4-FFF2-40B4-BE49-F238E27FC236}">
                  <a16:creationId xmlns:a16="http://schemas.microsoft.com/office/drawing/2014/main" id="{CCC5BD70-3359-6037-20A5-3104CAB49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17220" y="4034789"/>
              <a:ext cx="469392" cy="469392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897DDD3-87F5-9F89-A81D-21357F4F8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500" y="305787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35F43B7-194C-B9F6-AB5D-2AF396156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73286" y="2439503"/>
              <a:ext cx="957260" cy="21470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8E96358-2B3F-8647-422D-939F3ECA99EB}"/>
                </a:ext>
              </a:extLst>
            </p:cNvPr>
            <p:cNvSpPr txBox="1"/>
            <p:nvPr/>
          </p:nvSpPr>
          <p:spPr>
            <a:xfrm>
              <a:off x="4749352" y="1419605"/>
              <a:ext cx="99920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Application</a:t>
              </a:r>
            </a:p>
            <a:p>
              <a:pPr algn="ctr"/>
              <a:r>
                <a:rPr lang="en-US" sz="1100" dirty="0"/>
                <a:t>Performance</a:t>
              </a:r>
            </a:p>
            <a:p>
              <a:pPr algn="ctr"/>
              <a:r>
                <a:rPr lang="en-US" sz="1100" dirty="0"/>
                <a:t>Requirements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37FF10-02C7-AE22-455C-354BD4802369}"/>
              </a:ext>
            </a:extLst>
          </p:cNvPr>
          <p:cNvSpPr txBox="1"/>
          <p:nvPr/>
        </p:nvSpPr>
        <p:spPr>
          <a:xfrm>
            <a:off x="1774178" y="6169549"/>
            <a:ext cx="9398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 – Typical Legacy Business-Critical Application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92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F122E1-C87D-D61C-99B1-3B7D63118FDE}"/>
              </a:ext>
            </a:extLst>
          </p:cNvPr>
          <p:cNvSpPr txBox="1"/>
          <p:nvPr/>
        </p:nvSpPr>
        <p:spPr>
          <a:xfrm>
            <a:off x="1526491" y="6036941"/>
            <a:ext cx="9085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</a:rPr>
              <a:t>Figure 2 – Azure VMware Solution Architectural Components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31AAB3-4B43-CFB2-18D6-A75A557D2114}"/>
              </a:ext>
            </a:extLst>
          </p:cNvPr>
          <p:cNvGrpSpPr/>
          <p:nvPr/>
        </p:nvGrpSpPr>
        <p:grpSpPr>
          <a:xfrm>
            <a:off x="2010805" y="485998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F331B52-DC88-A960-311C-95CF8FA61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F94D9B-577F-0F11-F2D9-441167D6F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B6BEF210-D178-21CD-7963-725506AF1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1B0B9B1A-2635-DAA8-2B9F-A89B5361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E1EC0B-80D6-D71F-2E5A-FE2D6C11EB06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9046A1-FB38-F23D-7446-B1C92505EF3C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709EB04D-671E-4A14-6684-093F83938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68F09A-74DF-2474-F9BA-2BC6FE66360C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79E439-8812-359A-FCEC-DFAC04919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F9E160-AD28-E399-581E-BB9908D967AD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C15B6E-0AB0-1931-29FA-44C301523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5" descr="Azure VMware Solution Private Cloud">
              <a:extLst>
                <a:ext uri="{FF2B5EF4-FFF2-40B4-BE49-F238E27FC236}">
                  <a16:creationId xmlns:a16="http://schemas.microsoft.com/office/drawing/2014/main" id="{C358C4B4-49E3-3739-ACA2-B2779D7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D6B7F-1103-84F3-B1C8-82ACDF46D756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C4EE2E-0676-9837-8756-3EA1FBB18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411CA8-A0DE-05A3-242D-204F47215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B26821-F68E-B5D5-1F88-F498FCC5DEF6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F43BB8-4DAB-F5D8-F4F4-94B2CCE07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C7ABD2-A0F1-162A-9895-7DBBD3B3E5EF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D54053-1A19-6FEF-774E-DF8152D1A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F5E2FD-3371-487C-5EDF-7B9B70E38BB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5C0DE0-C79B-BB58-D53E-6175D914A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A31FEB-FEDB-8A6E-3133-2162F82A092C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AE5A7503-519C-8A22-EACF-B8B01225D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9" name="グラフィックス 77" descr="Azure Virtual Network Gateway">
              <a:extLst>
                <a:ext uri="{FF2B5EF4-FFF2-40B4-BE49-F238E27FC236}">
                  <a16:creationId xmlns:a16="http://schemas.microsoft.com/office/drawing/2014/main" id="{37248ECD-EC0D-B9E1-330E-1BCDE912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690343-32C6-BA23-36E8-76D451B129D0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8C5D55-97B8-EA69-F56D-C022DB9582FD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778A5F-5A93-D0E2-BB75-C63401D571B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3" name="location 1" descr="location">
              <a:extLst>
                <a:ext uri="{FF2B5EF4-FFF2-40B4-BE49-F238E27FC236}">
                  <a16:creationId xmlns:a16="http://schemas.microsoft.com/office/drawing/2014/main" id="{384F6A28-AECD-97A5-6996-29AE099083F0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5" name="Freeform 113">
                <a:extLst>
                  <a:ext uri="{FF2B5EF4-FFF2-40B4-BE49-F238E27FC236}">
                    <a16:creationId xmlns:a16="http://schemas.microsoft.com/office/drawing/2014/main" id="{4FFC2002-A7D1-FF7A-100E-76EC1A3CB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6" name="Oval 1105">
                <a:extLst>
                  <a:ext uri="{FF2B5EF4-FFF2-40B4-BE49-F238E27FC236}">
                    <a16:creationId xmlns:a16="http://schemas.microsoft.com/office/drawing/2014/main" id="{2829A33F-52D6-A1C8-8632-A7B2BAC7D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FFB4B1-4E6D-74AE-4D58-8A70D138B8A5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ACEB43B5-6D02-740D-06BE-2CDC7604F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BA5C686-A8AD-D2FF-84B6-5B58E8344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A6D13C-41DC-28AE-A1A0-B16D179E1470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617249F-8D86-2B61-C8F0-DA33ECAD6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9B1D17-7DFB-F457-B907-F8495E6DD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425F0D-B458-3651-B880-958B4B63B618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B180646-0DE5-0BEA-0174-AB48B7E31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5D158D-66EC-C626-A555-FE2680F47E93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335E34-9B24-F1BA-541F-F3D90CCA83D7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CAEC87-1C3B-DF5D-277A-2C50E28D07B8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8" name="Server" descr="Server">
              <a:extLst>
                <a:ext uri="{FF2B5EF4-FFF2-40B4-BE49-F238E27FC236}">
                  <a16:creationId xmlns:a16="http://schemas.microsoft.com/office/drawing/2014/main" id="{A89F5129-C791-7A33-BA60-2501F2F5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DDE5D6-0273-C62F-2273-C0F0C53B5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D2055E4-C760-06F8-873F-D4CBB00475B9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53" name="グラフィックス 37" descr="Azure ExpressRoute">
              <a:extLst>
                <a:ext uri="{FF2B5EF4-FFF2-40B4-BE49-F238E27FC236}">
                  <a16:creationId xmlns:a16="http://schemas.microsoft.com/office/drawing/2014/main" id="{79270530-3649-43A2-623E-691D5686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9739A96-FB07-6E29-0E9A-A440D0BA7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C1B0C575-5FB7-9CD7-5253-94DC99AD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B9A76F39-F539-7AE8-5DF8-BCA40B7B8CD5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BEB89E12-A02B-B810-1AE6-76E3A5247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682FCFC-2EFE-0DC0-FD0A-414621AD0D44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34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741EB392-4E69-2227-8289-BB5DCD2E5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4" descr="Zerto - Cloud Data Management and Protection">
              <a:extLst>
                <a:ext uri="{FF2B5EF4-FFF2-40B4-BE49-F238E27FC236}">
                  <a16:creationId xmlns:a16="http://schemas.microsoft.com/office/drawing/2014/main" id="{1232E8FE-C662-105F-5895-8AD783CC6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2C8BD947-B386-BFC3-3891-F91493ED0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23894647-C8E2-F4C9-B8A7-1EDB78BEBB71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4" name="Graphic 104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2033297-8FA4-428A-C48C-08969AF30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06FA9824-5F1B-77FC-AD7C-C09AF6B41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02721CEA-311F-F23B-3DE5-BB75BB6F48B0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49" name="Picture 2" descr="Image result for azure netapp filer icon">
              <a:extLst>
                <a:ext uri="{FF2B5EF4-FFF2-40B4-BE49-F238E27FC236}">
                  <a16:creationId xmlns:a16="http://schemas.microsoft.com/office/drawing/2014/main" id="{BA21A81D-30A1-6624-4C46-E423BB70F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33D0F49-1A9D-1D48-B157-A1ED7A677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6C9CFD77-9862-BDDE-343F-90FA66D8C8CC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84" name="Picture 2" descr="Pure Storage | ETR+">
              <a:extLst>
                <a:ext uri="{FF2B5EF4-FFF2-40B4-BE49-F238E27FC236}">
                  <a16:creationId xmlns:a16="http://schemas.microsoft.com/office/drawing/2014/main" id="{1F6D5F8C-993F-AA24-7BDF-89C9AA232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121CC0D-E30A-1C52-8584-36719D165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463CF4E5-BE9C-8977-EE5B-F8A6778A567F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87" name="Picture 1086">
              <a:extLst>
                <a:ext uri="{FF2B5EF4-FFF2-40B4-BE49-F238E27FC236}">
                  <a16:creationId xmlns:a16="http://schemas.microsoft.com/office/drawing/2014/main" id="{1277842A-8BCB-A452-A6AD-AFCF6FB18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1088" name="Picture 1087">
              <a:extLst>
                <a:ext uri="{FF2B5EF4-FFF2-40B4-BE49-F238E27FC236}">
                  <a16:creationId xmlns:a16="http://schemas.microsoft.com/office/drawing/2014/main" id="{60EF0B8C-EAA7-0C4E-256F-6B4D278CB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1089" name="Picture 1088">
              <a:extLst>
                <a:ext uri="{FF2B5EF4-FFF2-40B4-BE49-F238E27FC236}">
                  <a16:creationId xmlns:a16="http://schemas.microsoft.com/office/drawing/2014/main" id="{B0906350-5191-EED1-A47B-AA94B5CB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1090" name="Picture 1089">
              <a:extLst>
                <a:ext uri="{FF2B5EF4-FFF2-40B4-BE49-F238E27FC236}">
                  <a16:creationId xmlns:a16="http://schemas.microsoft.com/office/drawing/2014/main" id="{D1624D5C-D94B-F3BD-2397-5EFC3EC25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1091" name="Picture 1090">
              <a:extLst>
                <a:ext uri="{FF2B5EF4-FFF2-40B4-BE49-F238E27FC236}">
                  <a16:creationId xmlns:a16="http://schemas.microsoft.com/office/drawing/2014/main" id="{5B298058-935B-CDE5-DFF7-4AB419D1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1092" name="Picture 1091">
              <a:extLst>
                <a:ext uri="{FF2B5EF4-FFF2-40B4-BE49-F238E27FC236}">
                  <a16:creationId xmlns:a16="http://schemas.microsoft.com/office/drawing/2014/main" id="{CCBC8FA5-A147-4712-88C4-494F13C6E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1093" name="Picture 4">
              <a:extLst>
                <a:ext uri="{FF2B5EF4-FFF2-40B4-BE49-F238E27FC236}">
                  <a16:creationId xmlns:a16="http://schemas.microsoft.com/office/drawing/2014/main" id="{4E1257EC-67BC-7DFE-960B-7F7A38A5A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4" name="Picture 1103">
              <a:extLst>
                <a:ext uri="{FF2B5EF4-FFF2-40B4-BE49-F238E27FC236}">
                  <a16:creationId xmlns:a16="http://schemas.microsoft.com/office/drawing/2014/main" id="{C35FB97C-86D2-DC86-9B01-98801302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8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668F77-A4DB-9942-47F7-D842938305C0}"/>
              </a:ext>
            </a:extLst>
          </p:cNvPr>
          <p:cNvGrpSpPr/>
          <p:nvPr/>
        </p:nvGrpSpPr>
        <p:grpSpPr>
          <a:xfrm>
            <a:off x="1772159" y="744700"/>
            <a:ext cx="8362441" cy="5579900"/>
            <a:chOff x="1772159" y="744700"/>
            <a:chExt cx="8362441" cy="557990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618E0D0-815B-F91E-9225-55A9BEB03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72159" y="744700"/>
              <a:ext cx="8362441" cy="55799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Picture 2" descr="Microsoft Azure - Wikipedia">
              <a:extLst>
                <a:ext uri="{FF2B5EF4-FFF2-40B4-BE49-F238E27FC236}">
                  <a16:creationId xmlns:a16="http://schemas.microsoft.com/office/drawing/2014/main" id="{3608C7D3-E14E-D06F-0647-5DD86711C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6156" y="83230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F4DD61D-E569-B976-366D-2D7C367CBFD6}"/>
                </a:ext>
              </a:extLst>
            </p:cNvPr>
            <p:cNvSpPr txBox="1"/>
            <p:nvPr/>
          </p:nvSpPr>
          <p:spPr>
            <a:xfrm>
              <a:off x="2372826" y="95408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97174B9-3967-02AC-3230-7B1B1839CE67}"/>
                </a:ext>
              </a:extLst>
            </p:cNvPr>
            <p:cNvSpPr txBox="1"/>
            <p:nvPr/>
          </p:nvSpPr>
          <p:spPr>
            <a:xfrm>
              <a:off x="2876029" y="210036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B651BB1-0BF4-57D5-A2D6-40EEC4BD6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08990" y="2001905"/>
              <a:ext cx="2307238" cy="30712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3" name="Graphic 112" descr="Azure VMware Solution Private Cloud">
              <a:extLst>
                <a:ext uri="{FF2B5EF4-FFF2-40B4-BE49-F238E27FC236}">
                  <a16:creationId xmlns:a16="http://schemas.microsoft.com/office/drawing/2014/main" id="{26F836BE-1EA2-84B5-D483-61B6610C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90859" y="2057713"/>
              <a:ext cx="412833" cy="412833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ABE1DA5-F5A8-0FCD-12F0-81B883ABA97D}"/>
                </a:ext>
              </a:extLst>
            </p:cNvPr>
            <p:cNvSpPr txBox="1"/>
            <p:nvPr/>
          </p:nvSpPr>
          <p:spPr>
            <a:xfrm>
              <a:off x="2955133" y="3171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106A4A-36EE-2ACC-A1C8-1BB51CB869DB}"/>
                </a:ext>
              </a:extLst>
            </p:cNvPr>
            <p:cNvGrpSpPr/>
            <p:nvPr/>
          </p:nvGrpSpPr>
          <p:grpSpPr>
            <a:xfrm>
              <a:off x="3023906" y="260299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A867B68-2440-3519-36F0-CC81EDEE6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406E0756-C61D-1ADC-6D0D-3DA055924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9C6523B-6967-287F-7A14-13939959DC48}"/>
                </a:ext>
              </a:extLst>
            </p:cNvPr>
            <p:cNvSpPr txBox="1"/>
            <p:nvPr/>
          </p:nvSpPr>
          <p:spPr>
            <a:xfrm>
              <a:off x="2955133" y="393211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329C7C8-7A41-7749-E655-F7BE5546EFFF}"/>
                </a:ext>
              </a:extLst>
            </p:cNvPr>
            <p:cNvGrpSpPr/>
            <p:nvPr/>
          </p:nvGrpSpPr>
          <p:grpSpPr>
            <a:xfrm>
              <a:off x="3023075" y="338095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0F2B2F7-1BD8-0713-D389-E31F50381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F96D496F-981F-064B-C8DC-D34327E23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8269002-F2E9-B80D-61CF-4831F9B20304}"/>
                </a:ext>
              </a:extLst>
            </p:cNvPr>
            <p:cNvSpPr txBox="1"/>
            <p:nvPr/>
          </p:nvSpPr>
          <p:spPr>
            <a:xfrm>
              <a:off x="2955133" y="469241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59CEFAC-D34B-8BCD-E43B-28705580F965}"/>
                </a:ext>
              </a:extLst>
            </p:cNvPr>
            <p:cNvGrpSpPr/>
            <p:nvPr/>
          </p:nvGrpSpPr>
          <p:grpSpPr>
            <a:xfrm>
              <a:off x="3050449" y="4131919"/>
              <a:ext cx="543087" cy="537894"/>
              <a:chOff x="9435923" y="3630075"/>
              <a:chExt cx="543087" cy="537894"/>
            </a:xfrm>
          </p:grpSpPr>
          <p:pic>
            <p:nvPicPr>
              <p:cNvPr id="13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2323AD9-7E2E-1D9E-B587-990B88D5B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4" name="Graphic 133" descr="Medal with solid fill">
                <a:extLst>
                  <a:ext uri="{FF2B5EF4-FFF2-40B4-BE49-F238E27FC236}">
                    <a16:creationId xmlns:a16="http://schemas.microsoft.com/office/drawing/2014/main" id="{0EE7CFFB-1853-108C-C1B8-A7883BEB9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2" name="location 1" descr="location">
              <a:extLst>
                <a:ext uri="{FF2B5EF4-FFF2-40B4-BE49-F238E27FC236}">
                  <a16:creationId xmlns:a16="http://schemas.microsoft.com/office/drawing/2014/main" id="{27CC3216-8BC5-8B26-6529-BBC30DBB4921}"/>
                </a:ext>
              </a:extLst>
            </p:cNvPr>
            <p:cNvGrpSpPr/>
            <p:nvPr/>
          </p:nvGrpSpPr>
          <p:grpSpPr>
            <a:xfrm>
              <a:off x="2181738" y="1491980"/>
              <a:ext cx="193915" cy="263085"/>
              <a:chOff x="798318" y="5778597"/>
              <a:chExt cx="268482" cy="386300"/>
            </a:xfrm>
          </p:grpSpPr>
          <p:sp>
            <p:nvSpPr>
              <p:cNvPr id="3" name="Freeform 113">
                <a:extLst>
                  <a:ext uri="{FF2B5EF4-FFF2-40B4-BE49-F238E27FC236}">
                    <a16:creationId xmlns:a16="http://schemas.microsoft.com/office/drawing/2014/main" id="{BECC8009-17E0-1D5C-90B9-3A586D4CD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9B2DD12-3721-F5D8-944C-09428630D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424AB5-7E66-12FA-2232-F6147586291A}"/>
                </a:ext>
              </a:extLst>
            </p:cNvPr>
            <p:cNvSpPr txBox="1"/>
            <p:nvPr/>
          </p:nvSpPr>
          <p:spPr>
            <a:xfrm>
              <a:off x="2456681" y="1537924"/>
              <a:ext cx="180818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 in an Azure Region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731CD9-77DD-8456-923B-6739B22A9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77839" y="1370201"/>
              <a:ext cx="7928161" cy="47578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7EFFBC-1A60-1407-0371-D2958B36D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7218" y="3917447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00F5E-0BF0-DBBB-8FAD-512376E35044}"/>
                </a:ext>
              </a:extLst>
            </p:cNvPr>
            <p:cNvSpPr txBox="1"/>
            <p:nvPr/>
          </p:nvSpPr>
          <p:spPr>
            <a:xfrm>
              <a:off x="7063198" y="4075702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9" name="Picture 2" descr="Storage - Blob | Microsoft Azure Mono">
              <a:extLst>
                <a:ext uri="{FF2B5EF4-FFF2-40B4-BE49-F238E27FC236}">
                  <a16:creationId xmlns:a16="http://schemas.microsoft.com/office/drawing/2014/main" id="{7A26B057-6800-0AC4-DD9A-BD19D8DAF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4713" y="3976836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FE328E-A493-5833-036D-5AD3F3C8DF99}"/>
                </a:ext>
              </a:extLst>
            </p:cNvPr>
            <p:cNvSpPr txBox="1"/>
            <p:nvPr/>
          </p:nvSpPr>
          <p:spPr>
            <a:xfrm>
              <a:off x="7140914" y="337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VMs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3293D23A-5C5C-214D-FF92-0825CB0355A2}"/>
                </a:ext>
              </a:extLst>
            </p:cNvPr>
            <p:cNvCxnSpPr>
              <a:cxnSpLocks/>
              <a:stCxn id="7" idx="0"/>
              <a:endCxn id="13" idx="2"/>
            </p:cNvCxnSpPr>
            <p:nvPr/>
          </p:nvCxnSpPr>
          <p:spPr>
            <a:xfrm rot="16200000" flipV="1">
              <a:off x="7391612" y="3733122"/>
              <a:ext cx="368648" cy="1"/>
            </a:xfrm>
            <a:prstGeom prst="bentConnector3">
              <a:avLst>
                <a:gd name="adj1" fmla="val 50000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Virtual Machines 2" descr="Virtual Machines">
              <a:extLst>
                <a:ext uri="{FF2B5EF4-FFF2-40B4-BE49-F238E27FC236}">
                  <a16:creationId xmlns:a16="http://schemas.microsoft.com/office/drawing/2014/main" id="{C204EF2A-7ED5-9B80-559A-005964ED5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23939" y="2924401"/>
              <a:ext cx="451947" cy="451947"/>
            </a:xfrm>
            <a:prstGeom prst="rect">
              <a:avLst/>
            </a:prstGeom>
          </p:spPr>
        </p:pic>
        <p:pic>
          <p:nvPicPr>
            <p:cNvPr id="40" name="グラフィックス 39" descr="Azure Virtual Network">
              <a:extLst>
                <a:ext uri="{FF2B5EF4-FFF2-40B4-BE49-F238E27FC236}">
                  <a16:creationId xmlns:a16="http://schemas.microsoft.com/office/drawing/2014/main" id="{934FC360-DA89-0971-B38F-E57C6838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9905" y="2069569"/>
              <a:ext cx="411950" cy="344937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3F87AC1-EA4A-0BA8-7095-E359321F2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56039" y="2001905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8AE14B-8472-3394-EB0D-6432C269EB28}"/>
                </a:ext>
              </a:extLst>
            </p:cNvPr>
            <p:cNvSpPr txBox="1"/>
            <p:nvPr/>
          </p:nvSpPr>
          <p:spPr>
            <a:xfrm>
              <a:off x="6319914" y="219216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620C70-176A-6669-DEBF-9155EDB5E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7218" y="499703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146612-BA5D-6B89-BCE4-E7DCB42600B7}"/>
                </a:ext>
              </a:extLst>
            </p:cNvPr>
            <p:cNvSpPr txBox="1"/>
            <p:nvPr/>
          </p:nvSpPr>
          <p:spPr>
            <a:xfrm>
              <a:off x="7063198" y="5155293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4D562B-DB09-9D3E-031F-93033CEAC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66347" y="2582162"/>
              <a:ext cx="3195954" cy="2095013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0C226C-BBE9-8ABD-7D2B-C1BE4A40AC76}"/>
                </a:ext>
              </a:extLst>
            </p:cNvPr>
            <p:cNvSpPr txBox="1"/>
            <p:nvPr/>
          </p:nvSpPr>
          <p:spPr>
            <a:xfrm>
              <a:off x="6658507" y="2668643"/>
              <a:ext cx="20598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3rd Party Backup/Recovery Solution</a:t>
              </a:r>
            </a:p>
          </p:txBody>
        </p:sp>
        <p:pic>
          <p:nvPicPr>
            <p:cNvPr id="1026" name="Picture 2" descr="Image result for azure netapp filer icon">
              <a:extLst>
                <a:ext uri="{FF2B5EF4-FFF2-40B4-BE49-F238E27FC236}">
                  <a16:creationId xmlns:a16="http://schemas.microsoft.com/office/drawing/2014/main" id="{C3CD5E01-7EF6-9E51-9438-D79151D42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4713" y="5041365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9A48EB-AB29-F12E-D559-C7E01CB1BFBB}"/>
                </a:ext>
              </a:extLst>
            </p:cNvPr>
            <p:cNvSpPr txBox="1"/>
            <p:nvPr/>
          </p:nvSpPr>
          <p:spPr>
            <a:xfrm>
              <a:off x="5797403" y="5585988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BF635A0-2AB8-75A9-69D2-19C7072E503C}"/>
                </a:ext>
              </a:extLst>
            </p:cNvPr>
            <p:cNvSpPr/>
            <p:nvPr/>
          </p:nvSpPr>
          <p:spPr>
            <a:xfrm>
              <a:off x="4617720" y="3086100"/>
              <a:ext cx="2682240" cy="586740"/>
            </a:xfrm>
            <a:custGeom>
              <a:avLst/>
              <a:gdLst>
                <a:gd name="connsiteX0" fmla="*/ 2682240 w 2682240"/>
                <a:gd name="connsiteY0" fmla="*/ 0 h 586740"/>
                <a:gd name="connsiteX1" fmla="*/ 0 w 2682240"/>
                <a:gd name="connsiteY1" fmla="*/ 586740 h 5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82240" h="586740">
                  <a:moveTo>
                    <a:pt x="2682240" y="0"/>
                  </a:moveTo>
                  <a:cubicBezTo>
                    <a:pt x="1572895" y="228600"/>
                    <a:pt x="463550" y="457200"/>
                    <a:pt x="0" y="58674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5F1AC9F-5B5D-1F2B-1DB7-D6DA64BFD133}"/>
                </a:ext>
              </a:extLst>
            </p:cNvPr>
            <p:cNvSpPr/>
            <p:nvPr/>
          </p:nvSpPr>
          <p:spPr>
            <a:xfrm flipV="1">
              <a:off x="4616228" y="3893124"/>
              <a:ext cx="1880990" cy="1364307"/>
            </a:xfrm>
            <a:custGeom>
              <a:avLst/>
              <a:gdLst>
                <a:gd name="connsiteX0" fmla="*/ 2682240 w 2682240"/>
                <a:gd name="connsiteY0" fmla="*/ 0 h 586740"/>
                <a:gd name="connsiteX1" fmla="*/ 0 w 2682240"/>
                <a:gd name="connsiteY1" fmla="*/ 586740 h 5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82240" h="586740">
                  <a:moveTo>
                    <a:pt x="2682240" y="0"/>
                  </a:moveTo>
                  <a:cubicBezTo>
                    <a:pt x="1572895" y="228600"/>
                    <a:pt x="463550" y="457200"/>
                    <a:pt x="0" y="58674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2C97A1-4473-DFED-E6C1-908C2F9708A1}"/>
                </a:ext>
              </a:extLst>
            </p:cNvPr>
            <p:cNvSpPr txBox="1"/>
            <p:nvPr/>
          </p:nvSpPr>
          <p:spPr>
            <a:xfrm>
              <a:off x="4471055" y="1533158"/>
              <a:ext cx="297357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Co-locate dependent services together to</a:t>
              </a:r>
            </a:p>
            <a:p>
              <a:pPr algn="l"/>
              <a:r>
                <a:rPr lang="en-US" sz="1100" b="1" dirty="0"/>
                <a:t>provide the highest throughput and lowest latency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E25B514-0A38-2D2D-0ADF-FF4D8C8715E7}"/>
              </a:ext>
            </a:extLst>
          </p:cNvPr>
          <p:cNvSpPr txBox="1"/>
          <p:nvPr/>
        </p:nvSpPr>
        <p:spPr>
          <a:xfrm>
            <a:off x="839174" y="6454793"/>
            <a:ext cx="111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3 – Azure VMware Solution Availability Zone Placement for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7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2E25B514-0A38-2D2D-0ADF-FF4D8C8715E7}"/>
              </a:ext>
            </a:extLst>
          </p:cNvPr>
          <p:cNvSpPr txBox="1"/>
          <p:nvPr/>
        </p:nvSpPr>
        <p:spPr>
          <a:xfrm>
            <a:off x="839174" y="6454793"/>
            <a:ext cx="111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4 – AV64 Mixed SKU Topology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A7C6D9-9296-38C7-F2D9-FD4231A86919}"/>
              </a:ext>
            </a:extLst>
          </p:cNvPr>
          <p:cNvGrpSpPr/>
          <p:nvPr/>
        </p:nvGrpSpPr>
        <p:grpSpPr>
          <a:xfrm>
            <a:off x="788664" y="858654"/>
            <a:ext cx="9235270" cy="5140691"/>
            <a:chOff x="788664" y="858654"/>
            <a:chExt cx="9235270" cy="51406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1ED9D5-44FB-9603-4589-D2BC41D2345C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2A505F-8D6F-E82C-C6BB-9258F77C7F94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30EE6-25BE-FE53-3A29-7E0133DCA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8BBBFE9D-E4F6-B04D-D32A-6EDED41A7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BDE144-FC8D-7C11-052F-B553C0729ABB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63B53B-430B-9B7F-A559-6F2F2694B186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808A34-1EAD-2859-B461-7C48EC455974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3" name="Server" descr="Server">
              <a:extLst>
                <a:ext uri="{FF2B5EF4-FFF2-40B4-BE49-F238E27FC236}">
                  <a16:creationId xmlns:a16="http://schemas.microsoft.com/office/drawing/2014/main" id="{C5F7D229-845B-F06F-9B78-3EEAD6111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4C7F7-6241-9FD0-EF06-6A6B6A4FEE7A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7E5F6A-323C-2453-8FD4-90C6B99C780F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AB224626-A2FA-55B9-3690-5D708533E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43" name="Graphic 4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E4F00C-A6E1-B556-9B1B-7A0A73B82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67AF0AD8-9179-E0EA-E818-362E74759852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04D794-C9E7-235C-F006-D7FF1871C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6" name="Picture 45" descr="Microsoft Azure - Wikipedia">
              <a:extLst>
                <a:ext uri="{FF2B5EF4-FFF2-40B4-BE49-F238E27FC236}">
                  <a16:creationId xmlns:a16="http://schemas.microsoft.com/office/drawing/2014/main" id="{839386FF-2629-C5E9-D800-7CD205901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100">
              <a:extLst>
                <a:ext uri="{FF2B5EF4-FFF2-40B4-BE49-F238E27FC236}">
                  <a16:creationId xmlns:a16="http://schemas.microsoft.com/office/drawing/2014/main" id="{20318B73-22E8-4344-AC1F-8C2D670C1BA7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79CAFF5-4D04-D92D-76F4-688811EFE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652C3AA-D142-6420-12E3-6854EBF9D923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334F45E4-C7F9-A9A3-7C1F-5882A515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614F25D-A82E-018C-7EA9-7F576BAFE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3E6484A6-0690-8677-3878-680FF867CDB6}"/>
                </a:ext>
              </a:extLst>
            </p:cNvPr>
            <p:cNvCxnSpPr>
              <a:cxnSpLocks/>
              <a:stCxn id="54" idx="0"/>
              <a:endCxn id="51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6486A0A-A37E-EB71-EE5C-8747C5601ECB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35B372-ABCC-D8E4-0288-D39C4BBC388A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4114F058-8D4F-11C1-9E65-C6A32475CDC7}"/>
                </a:ext>
              </a:extLst>
            </p:cNvPr>
            <p:cNvCxnSpPr>
              <a:cxnSpLocks/>
              <a:stCxn id="51" idx="3"/>
              <a:endCxn id="57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3A4AF5-DCCD-473C-0F0D-6B8F1F4BFC4C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30BE15E2-EA89-F93A-418F-20A36DF5396F}"/>
                </a:ext>
              </a:extLst>
            </p:cNvPr>
            <p:cNvCxnSpPr>
              <a:cxnSpLocks/>
              <a:stCxn id="54" idx="3"/>
              <a:endCxn id="59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453C1-0338-6230-3C7D-006DDCBC720E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4CD5D3F-ACB5-4C21-FCB8-0DCB1C273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5481EDC-736C-E9CA-0721-F159F179C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6ACDCA1-C9A4-2DA7-5526-0BCF32B7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66" name="Picture 6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C39664D0-4FE2-30A4-14CE-FD941E7EB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E277EB39-7C23-6334-7F8F-71F9434AB92B}"/>
              </a:ext>
            </a:extLst>
          </p:cNvPr>
          <p:cNvSpPr txBox="1"/>
          <p:nvPr/>
        </p:nvSpPr>
        <p:spPr>
          <a:xfrm>
            <a:off x="140084" y="6366685"/>
            <a:ext cx="9786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5 – Azure VMware Solution Mixed Workloads Topology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03F7140-800D-13E6-D20F-65A42A312803}"/>
              </a:ext>
            </a:extLst>
          </p:cNvPr>
          <p:cNvGrpSpPr/>
          <p:nvPr/>
        </p:nvGrpSpPr>
        <p:grpSpPr>
          <a:xfrm>
            <a:off x="2104349" y="294127"/>
            <a:ext cx="7698658" cy="5574501"/>
            <a:chOff x="2104349" y="294127"/>
            <a:chExt cx="7698658" cy="55745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90472C-3A7F-43D1-72B5-B88CF8B73606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6E1FEB-E5AC-4ABF-9435-1F438762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48560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328717C-32BB-3D06-DD30-AD1A4B09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93EF09-5837-5BD0-8B83-6E6FF9C19915}"/>
                </a:ext>
              </a:extLst>
            </p:cNvPr>
            <p:cNvSpPr txBox="1"/>
            <p:nvPr/>
          </p:nvSpPr>
          <p:spPr>
            <a:xfrm>
              <a:off x="2910698" y="4150336"/>
              <a:ext cx="26545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Cluster-2 -&gt; Cluster-12 (Resource Clusters)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46F045-BAE2-B663-1DD8-0ABCFAB6A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9227" y="4036089"/>
              <a:ext cx="7204208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6F69BE-3E4F-1B38-C0FE-53954D93954D}"/>
                </a:ext>
              </a:extLst>
            </p:cNvPr>
            <p:cNvSpPr txBox="1"/>
            <p:nvPr/>
          </p:nvSpPr>
          <p:spPr>
            <a:xfrm>
              <a:off x="3419230" y="5132471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BFEAE8-60A6-D90E-7379-2B3FC9E884FB}"/>
                </a:ext>
              </a:extLst>
            </p:cNvPr>
            <p:cNvSpPr txBox="1"/>
            <p:nvPr/>
          </p:nvSpPr>
          <p:spPr>
            <a:xfrm>
              <a:off x="2408128" y="51286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0" name="Server" descr="Server">
              <a:extLst>
                <a:ext uri="{FF2B5EF4-FFF2-40B4-BE49-F238E27FC236}">
                  <a16:creationId xmlns:a16="http://schemas.microsoft.com/office/drawing/2014/main" id="{5D229E99-BF0C-5869-1736-1D1FA168A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4624427"/>
              <a:ext cx="457550" cy="4575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DC8584-0D2D-240F-D759-CB8D4B252CF6}"/>
                </a:ext>
              </a:extLst>
            </p:cNvPr>
            <p:cNvSpPr txBox="1"/>
            <p:nvPr/>
          </p:nvSpPr>
          <p:spPr>
            <a:xfrm>
              <a:off x="4428944" y="51286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B1CAB6-7611-3C15-51F5-0CDA7D10C659}"/>
                </a:ext>
              </a:extLst>
            </p:cNvPr>
            <p:cNvSpPr txBox="1"/>
            <p:nvPr/>
          </p:nvSpPr>
          <p:spPr>
            <a:xfrm>
              <a:off x="5441003" y="512863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5FCA83-6AA8-8DE1-1A1D-077249AAF449}"/>
                </a:ext>
              </a:extLst>
            </p:cNvPr>
            <p:cNvSpPr txBox="1"/>
            <p:nvPr/>
          </p:nvSpPr>
          <p:spPr>
            <a:xfrm>
              <a:off x="6421880" y="5129675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8EF52A6-79A3-5CE9-BB7F-E5CF02ECF7C6}"/>
                </a:ext>
              </a:extLst>
            </p:cNvPr>
            <p:cNvGrpSpPr/>
            <p:nvPr/>
          </p:nvGrpSpPr>
          <p:grpSpPr>
            <a:xfrm>
              <a:off x="4497717" y="4560029"/>
              <a:ext cx="546062" cy="529251"/>
              <a:chOff x="6382955" y="2755144"/>
              <a:chExt cx="546062" cy="529251"/>
            </a:xfrm>
          </p:grpSpPr>
          <p:pic>
            <p:nvPicPr>
              <p:cNvPr id="4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DF44CCF-C71F-CE76-56BB-C8E1F28D2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6" name="Graphic 45" descr="Medal with solid fill">
                <a:extLst>
                  <a:ext uri="{FF2B5EF4-FFF2-40B4-BE49-F238E27FC236}">
                    <a16:creationId xmlns:a16="http://schemas.microsoft.com/office/drawing/2014/main" id="{CF385F66-897F-6A19-0942-38320A13C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21D3203-E5DA-2E3A-9D2E-68611458B4E2}"/>
                </a:ext>
              </a:extLst>
            </p:cNvPr>
            <p:cNvGrpSpPr/>
            <p:nvPr/>
          </p:nvGrpSpPr>
          <p:grpSpPr>
            <a:xfrm>
              <a:off x="5508945" y="4577471"/>
              <a:ext cx="543086" cy="512171"/>
              <a:chOff x="7281403" y="2775156"/>
              <a:chExt cx="543086" cy="51217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44008FB-14B7-7398-4DA0-88D7DB68F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30CA704A-B627-6505-C03D-CA993170A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C7D8E21-C399-509D-6A9F-39E5F4F0CE1F}"/>
                </a:ext>
              </a:extLst>
            </p:cNvPr>
            <p:cNvGrpSpPr/>
            <p:nvPr/>
          </p:nvGrpSpPr>
          <p:grpSpPr>
            <a:xfrm>
              <a:off x="6517196" y="4569180"/>
              <a:ext cx="543087" cy="537894"/>
              <a:chOff x="9435923" y="3630075"/>
              <a:chExt cx="543087" cy="537894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3B4DCC23-7477-6284-AB04-055896BE4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9C613CF9-AC86-9AB6-21B2-F9BD13E49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A09CCCD-6547-4EE9-79F4-0875EBB1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7"/>
              <a:ext cx="7698658" cy="55745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2" descr="Microsoft Azure - Wikipedia">
              <a:extLst>
                <a:ext uri="{FF2B5EF4-FFF2-40B4-BE49-F238E27FC236}">
                  <a16:creationId xmlns:a16="http://schemas.microsoft.com/office/drawing/2014/main" id="{254F43CB-CCC9-BAFF-707D-A3B8FEB35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4720A7-4452-6919-E0C9-16E8A556FD00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6" name="location 1" descr="location">
              <a:extLst>
                <a:ext uri="{FF2B5EF4-FFF2-40B4-BE49-F238E27FC236}">
                  <a16:creationId xmlns:a16="http://schemas.microsoft.com/office/drawing/2014/main" id="{7C2E5AC8-D9A9-1F0E-9E5E-DE79A5F3435B}"/>
                </a:ext>
              </a:extLst>
            </p:cNvPr>
            <p:cNvGrpSpPr/>
            <p:nvPr/>
          </p:nvGrpSpPr>
          <p:grpSpPr>
            <a:xfrm>
              <a:off x="3963041" y="461986"/>
              <a:ext cx="193915" cy="263085"/>
              <a:chOff x="798318" y="5778597"/>
              <a:chExt cx="268482" cy="386300"/>
            </a:xfrm>
          </p:grpSpPr>
          <p:sp>
            <p:nvSpPr>
              <p:cNvPr id="57" name="Freeform 113">
                <a:extLst>
                  <a:ext uri="{FF2B5EF4-FFF2-40B4-BE49-F238E27FC236}">
                    <a16:creationId xmlns:a16="http://schemas.microsoft.com/office/drawing/2014/main" id="{F93D3C74-36C1-4EA6-9E7D-2D904E509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219DADA-0FD0-352C-785E-8215CDA12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BF7C93-D279-5A14-6FC9-7106587B843E}"/>
                </a:ext>
              </a:extLst>
            </p:cNvPr>
            <p:cNvSpPr txBox="1"/>
            <p:nvPr/>
          </p:nvSpPr>
          <p:spPr>
            <a:xfrm>
              <a:off x="4237984" y="507930"/>
              <a:ext cx="180818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908C8BBE-0B8E-FDDC-9F00-1D579B918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27199" y="386334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1E186-7F36-49C7-BF2B-2A22E0E0C722}"/>
                </a:ext>
              </a:extLst>
            </p:cNvPr>
            <p:cNvSpPr txBox="1"/>
            <p:nvPr/>
          </p:nvSpPr>
          <p:spPr>
            <a:xfrm>
              <a:off x="6612369" y="504571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2E6FC2-EC37-6575-8EE6-0550BB534081}"/>
                </a:ext>
              </a:extLst>
            </p:cNvPr>
            <p:cNvSpPr txBox="1"/>
            <p:nvPr/>
          </p:nvSpPr>
          <p:spPr>
            <a:xfrm>
              <a:off x="4377530" y="257030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D3BC93-7A4B-C958-DA77-C633CE58AC19}"/>
                </a:ext>
              </a:extLst>
            </p:cNvPr>
            <p:cNvSpPr txBox="1"/>
            <p:nvPr/>
          </p:nvSpPr>
          <p:spPr>
            <a:xfrm>
              <a:off x="2910698" y="1592011"/>
              <a:ext cx="30200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Cluster-1 (Management &amp; Control Plane Cluster)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850F79-8954-8120-2BF9-8453DE2E9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9227" y="1477764"/>
              <a:ext cx="7204208" cy="244852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EB7235C-3AB3-78AB-F69B-604B1F7021DB}"/>
                </a:ext>
              </a:extLst>
            </p:cNvPr>
            <p:cNvSpPr txBox="1"/>
            <p:nvPr/>
          </p:nvSpPr>
          <p:spPr>
            <a:xfrm>
              <a:off x="3446481" y="2574146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99E5FCB-507C-AD22-54EB-62E6D21C0B6A}"/>
                </a:ext>
              </a:extLst>
            </p:cNvPr>
            <p:cNvSpPr txBox="1"/>
            <p:nvPr/>
          </p:nvSpPr>
          <p:spPr>
            <a:xfrm>
              <a:off x="2408128" y="25703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0E0CC546-38B9-E9F3-BD0C-120CD5C1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2066102"/>
              <a:ext cx="457550" cy="45755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BC32AC-B673-4ECE-9AC2-7C7485ACF306}"/>
                </a:ext>
              </a:extLst>
            </p:cNvPr>
            <p:cNvSpPr txBox="1"/>
            <p:nvPr/>
          </p:nvSpPr>
          <p:spPr>
            <a:xfrm>
              <a:off x="6474955" y="257414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C6AF0A6-8C33-C198-512B-BCC655046D72}"/>
                </a:ext>
              </a:extLst>
            </p:cNvPr>
            <p:cNvSpPr txBox="1"/>
            <p:nvPr/>
          </p:nvSpPr>
          <p:spPr>
            <a:xfrm>
              <a:off x="2460459" y="356409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8E76BFF-66D4-B3EB-567C-E5238E29D775}"/>
                </a:ext>
              </a:extLst>
            </p:cNvPr>
            <p:cNvSpPr txBox="1"/>
            <p:nvPr/>
          </p:nvSpPr>
          <p:spPr>
            <a:xfrm>
              <a:off x="3472518" y="356409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29013A9-DE79-F8C3-7B8B-3EC81FCC3658}"/>
                </a:ext>
              </a:extLst>
            </p:cNvPr>
            <p:cNvSpPr txBox="1"/>
            <p:nvPr/>
          </p:nvSpPr>
          <p:spPr>
            <a:xfrm>
              <a:off x="4395161" y="356102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1768BDE-722B-DA6E-08B0-CBE4AAA1C61B}"/>
                </a:ext>
              </a:extLst>
            </p:cNvPr>
            <p:cNvGrpSpPr/>
            <p:nvPr/>
          </p:nvGrpSpPr>
          <p:grpSpPr>
            <a:xfrm>
              <a:off x="2529232" y="2995490"/>
              <a:ext cx="546062" cy="529251"/>
              <a:chOff x="6382955" y="2755144"/>
              <a:chExt cx="546062" cy="529251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9292FCD-2EA8-7356-8DDC-AA8C52195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Graphic 76" descr="Medal with solid fill">
                <a:extLst>
                  <a:ext uri="{FF2B5EF4-FFF2-40B4-BE49-F238E27FC236}">
                    <a16:creationId xmlns:a16="http://schemas.microsoft.com/office/drawing/2014/main" id="{302E747E-C331-7A33-7AE5-43E455A80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979F70-577A-D060-9471-FD693A6AFD71}"/>
                </a:ext>
              </a:extLst>
            </p:cNvPr>
            <p:cNvGrpSpPr/>
            <p:nvPr/>
          </p:nvGrpSpPr>
          <p:grpSpPr>
            <a:xfrm>
              <a:off x="3540460" y="3012932"/>
              <a:ext cx="543086" cy="512171"/>
              <a:chOff x="7281403" y="2775156"/>
              <a:chExt cx="543086" cy="512171"/>
            </a:xfrm>
          </p:grpSpPr>
          <p:pic>
            <p:nvPicPr>
              <p:cNvPr id="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9D8971B-08AD-09C3-EB1D-B2BA2779D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0" name="Graphic 79" descr="Medal with solid fill">
                <a:extLst>
                  <a:ext uri="{FF2B5EF4-FFF2-40B4-BE49-F238E27FC236}">
                    <a16:creationId xmlns:a16="http://schemas.microsoft.com/office/drawing/2014/main" id="{5109433D-05AF-B969-60F1-6432393BB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3B3477D-D0D9-19BE-ADA8-E3AD344AF5DC}"/>
                </a:ext>
              </a:extLst>
            </p:cNvPr>
            <p:cNvGrpSpPr/>
            <p:nvPr/>
          </p:nvGrpSpPr>
          <p:grpSpPr>
            <a:xfrm>
              <a:off x="4490477" y="3000529"/>
              <a:ext cx="543087" cy="537894"/>
              <a:chOff x="9435923" y="3630075"/>
              <a:chExt cx="543087" cy="537894"/>
            </a:xfrm>
          </p:grpSpPr>
          <p:pic>
            <p:nvPicPr>
              <p:cNvPr id="8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CCB7B00-AECD-EF0F-71CB-E44747C6D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3" name="Graphic 82" descr="Medal with solid fill">
                <a:extLst>
                  <a:ext uri="{FF2B5EF4-FFF2-40B4-BE49-F238E27FC236}">
                    <a16:creationId xmlns:a16="http://schemas.microsoft.com/office/drawing/2014/main" id="{F2008CAB-D306-3EEE-D90F-FD6B434AC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87BFAC7-68A9-4782-CDD7-EA0D211FBF29}"/>
                </a:ext>
              </a:extLst>
            </p:cNvPr>
            <p:cNvSpPr txBox="1"/>
            <p:nvPr/>
          </p:nvSpPr>
          <p:spPr>
            <a:xfrm>
              <a:off x="7492380" y="256789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140B7DC-FBBA-57CC-49B5-B4CC20901CBD}"/>
                </a:ext>
              </a:extLst>
            </p:cNvPr>
            <p:cNvSpPr txBox="1"/>
            <p:nvPr/>
          </p:nvSpPr>
          <p:spPr>
            <a:xfrm>
              <a:off x="8428037" y="2567896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5E5C8D0-B1A3-B699-A73C-44154B52631D}"/>
                </a:ext>
              </a:extLst>
            </p:cNvPr>
            <p:cNvSpPr txBox="1"/>
            <p:nvPr/>
          </p:nvSpPr>
          <p:spPr>
            <a:xfrm>
              <a:off x="5354422" y="356409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8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0A91E48-4213-DF86-D56F-25C66E04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72814" y="3111870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8093A68-47B7-E05D-8763-0DEC0F6BD73B}"/>
                </a:ext>
              </a:extLst>
            </p:cNvPr>
            <p:cNvSpPr txBox="1"/>
            <p:nvPr/>
          </p:nvSpPr>
          <p:spPr>
            <a:xfrm>
              <a:off x="5404127" y="257821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41D162A-5254-9857-983E-B8F582C2E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72814" y="2127072"/>
              <a:ext cx="412833" cy="39658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8B86D83-7D8B-82A6-75C2-900224BA1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646743" y="2105679"/>
              <a:ext cx="409682" cy="399985"/>
            </a:xfrm>
            <a:prstGeom prst="rect">
              <a:avLst/>
            </a:prstGeom>
          </p:spPr>
        </p:pic>
        <p:pic>
          <p:nvPicPr>
            <p:cNvPr id="91" name="Picture 4">
              <a:extLst>
                <a:ext uri="{FF2B5EF4-FFF2-40B4-BE49-F238E27FC236}">
                  <a16:creationId xmlns:a16="http://schemas.microsoft.com/office/drawing/2014/main" id="{8107A39D-1178-EAD7-29F9-14D817A6E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332" y="209994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75EE57E-EC48-4FB3-51E5-DF02638C7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629136" y="2127072"/>
              <a:ext cx="412833" cy="398917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4A7E4B6-B4BB-9061-3833-D43508D89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689222" y="2102529"/>
              <a:ext cx="412833" cy="432626"/>
            </a:xfrm>
            <a:prstGeom prst="rect">
              <a:avLst/>
            </a:prstGeom>
          </p:spPr>
        </p:pic>
        <p:pic>
          <p:nvPicPr>
            <p:cNvPr id="94" name="Picture 93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31C63DE0-C743-17F8-4CEE-4A278C2E2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059" y="2104123"/>
              <a:ext cx="391996" cy="404095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631FB0-E81F-8242-6461-C3B27DB87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21521" y="1546292"/>
              <a:ext cx="406883" cy="38161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54360EC-E970-4593-7A14-C80680334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21521" y="4094543"/>
              <a:ext cx="406883" cy="38161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5BF3320-BE90-98CD-7C7E-F157AA5E0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689222" y="4650060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930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0C53072E-B81E-09DB-0AF2-879678F0B590}"/>
              </a:ext>
            </a:extLst>
          </p:cNvPr>
          <p:cNvSpPr txBox="1"/>
          <p:nvPr/>
        </p:nvSpPr>
        <p:spPr>
          <a:xfrm>
            <a:off x="0" y="6478965"/>
            <a:ext cx="10561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 – Azure VMware Solution Dedicated Clusters Topology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9C3FC8-3898-3B12-2F13-0C65C81015FD}"/>
              </a:ext>
            </a:extLst>
          </p:cNvPr>
          <p:cNvGrpSpPr/>
          <p:nvPr/>
        </p:nvGrpSpPr>
        <p:grpSpPr>
          <a:xfrm>
            <a:off x="2134829" y="108349"/>
            <a:ext cx="6894871" cy="6269591"/>
            <a:chOff x="2134829" y="108349"/>
            <a:chExt cx="6894871" cy="62695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90472C-3A7F-43D1-72B5-B88CF8B73606}"/>
                </a:ext>
              </a:extLst>
            </p:cNvPr>
            <p:cNvSpPr txBox="1"/>
            <p:nvPr/>
          </p:nvSpPr>
          <p:spPr>
            <a:xfrm>
              <a:off x="2826260" y="8171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6E1FEB-E5AC-4ABF-9435-1F438762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54789" y="702879"/>
              <a:ext cx="6660611" cy="55607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328717C-32BB-3D06-DD30-AD1A4B09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1090" y="774470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D3BC93-7A4B-C958-DA77-C633CE58AC19}"/>
                </a:ext>
              </a:extLst>
            </p:cNvPr>
            <p:cNvSpPr txBox="1"/>
            <p:nvPr/>
          </p:nvSpPr>
          <p:spPr>
            <a:xfrm>
              <a:off x="2941178" y="1401782"/>
              <a:ext cx="30200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Cluster-1 (Management &amp; Control Plane Cluster)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850F79-8954-8120-2BF9-8453DE2E9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69707" y="1287535"/>
              <a:ext cx="6417597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93EF09-5837-5BD0-8B83-6E6FF9C19915}"/>
                </a:ext>
              </a:extLst>
            </p:cNvPr>
            <p:cNvSpPr txBox="1"/>
            <p:nvPr/>
          </p:nvSpPr>
          <p:spPr>
            <a:xfrm>
              <a:off x="2941178" y="3036509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Cluster-2 (Gold SLA)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46F045-BAE2-B663-1DD8-0ABCFAB6A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69707" y="2922262"/>
              <a:ext cx="3162413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DC8584-0D2D-240F-D759-CB8D4B252CF6}"/>
                </a:ext>
              </a:extLst>
            </p:cNvPr>
            <p:cNvSpPr txBox="1"/>
            <p:nvPr/>
          </p:nvSpPr>
          <p:spPr>
            <a:xfrm>
              <a:off x="2488220" y="410700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8EF52A6-79A3-5CE9-BB7F-E5CF02ECF7C6}"/>
                </a:ext>
              </a:extLst>
            </p:cNvPr>
            <p:cNvGrpSpPr/>
            <p:nvPr/>
          </p:nvGrpSpPr>
          <p:grpSpPr>
            <a:xfrm>
              <a:off x="2556993" y="3538399"/>
              <a:ext cx="546062" cy="529251"/>
              <a:chOff x="6382955" y="2755144"/>
              <a:chExt cx="546062" cy="529251"/>
            </a:xfrm>
          </p:grpSpPr>
          <p:pic>
            <p:nvPicPr>
              <p:cNvPr id="4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DF44CCF-C71F-CE76-56BB-C8E1F28D2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6" name="Graphic 45" descr="Medal with solid fill">
                <a:extLst>
                  <a:ext uri="{FF2B5EF4-FFF2-40B4-BE49-F238E27FC236}">
                    <a16:creationId xmlns:a16="http://schemas.microsoft.com/office/drawing/2014/main" id="{CF385F66-897F-6A19-0942-38320A13C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A09CCCD-6547-4EE9-79F4-0875EBB1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4829" y="108349"/>
              <a:ext cx="6894871" cy="62695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2" descr="Microsoft Azure - Wikipedia">
              <a:extLst>
                <a:ext uri="{FF2B5EF4-FFF2-40B4-BE49-F238E27FC236}">
                  <a16:creationId xmlns:a16="http://schemas.microsoft.com/office/drawing/2014/main" id="{254F43CB-CCC9-BAFF-707D-A3B8FEB35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826" y="19595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4720A7-4452-6919-E0C9-16E8A556FD00}"/>
                </a:ext>
              </a:extLst>
            </p:cNvPr>
            <p:cNvSpPr txBox="1"/>
            <p:nvPr/>
          </p:nvSpPr>
          <p:spPr>
            <a:xfrm>
              <a:off x="2735496" y="31773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6" name="location 1" descr="location">
              <a:extLst>
                <a:ext uri="{FF2B5EF4-FFF2-40B4-BE49-F238E27FC236}">
                  <a16:creationId xmlns:a16="http://schemas.microsoft.com/office/drawing/2014/main" id="{7C2E5AC8-D9A9-1F0E-9E5E-DE79A5F3435B}"/>
                </a:ext>
              </a:extLst>
            </p:cNvPr>
            <p:cNvGrpSpPr/>
            <p:nvPr/>
          </p:nvGrpSpPr>
          <p:grpSpPr>
            <a:xfrm>
              <a:off x="3993521" y="276208"/>
              <a:ext cx="193915" cy="263085"/>
              <a:chOff x="798318" y="5778597"/>
              <a:chExt cx="268482" cy="386300"/>
            </a:xfrm>
          </p:grpSpPr>
          <p:sp>
            <p:nvSpPr>
              <p:cNvPr id="57" name="Freeform 113">
                <a:extLst>
                  <a:ext uri="{FF2B5EF4-FFF2-40B4-BE49-F238E27FC236}">
                    <a16:creationId xmlns:a16="http://schemas.microsoft.com/office/drawing/2014/main" id="{F93D3C74-36C1-4EA6-9E7D-2D904E509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219DADA-0FD0-352C-785E-8215CDA12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BF7C93-D279-5A14-6FC9-7106587B843E}"/>
                </a:ext>
              </a:extLst>
            </p:cNvPr>
            <p:cNvSpPr txBox="1"/>
            <p:nvPr/>
          </p:nvSpPr>
          <p:spPr>
            <a:xfrm>
              <a:off x="4268464" y="322152"/>
              <a:ext cx="180818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908C8BBE-0B8E-FDDC-9F00-1D579B918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57679" y="200556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1E186-7F36-49C7-BF2B-2A22E0E0C722}"/>
                </a:ext>
              </a:extLst>
            </p:cNvPr>
            <p:cNvSpPr txBox="1"/>
            <p:nvPr/>
          </p:nvSpPr>
          <p:spPr>
            <a:xfrm>
              <a:off x="6642849" y="318793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40712C-AB63-7BFB-116C-CC0F9129368C}"/>
                </a:ext>
              </a:extLst>
            </p:cNvPr>
            <p:cNvSpPr txBox="1"/>
            <p:nvPr/>
          </p:nvSpPr>
          <p:spPr>
            <a:xfrm>
              <a:off x="6196362" y="3034734"/>
              <a:ext cx="129202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Cluster-3 (Silver SLA)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515AAB-64BE-9477-F346-AAB309ADD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24891" y="2920487"/>
              <a:ext cx="3162413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7AA629-D6B5-1572-B8D4-F245120C586C}"/>
                </a:ext>
              </a:extLst>
            </p:cNvPr>
            <p:cNvSpPr txBox="1"/>
            <p:nvPr/>
          </p:nvSpPr>
          <p:spPr>
            <a:xfrm>
              <a:off x="5725802" y="408386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85F491F-B35A-69E6-0015-8BF13B43C53F}"/>
                </a:ext>
              </a:extLst>
            </p:cNvPr>
            <p:cNvGrpSpPr/>
            <p:nvPr/>
          </p:nvGrpSpPr>
          <p:grpSpPr>
            <a:xfrm>
              <a:off x="5793744" y="3532706"/>
              <a:ext cx="543086" cy="512171"/>
              <a:chOff x="7281403" y="2775156"/>
              <a:chExt cx="543086" cy="512171"/>
            </a:xfrm>
          </p:grpSpPr>
          <p:pic>
            <p:nvPicPr>
              <p:cNvPr id="6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40DC86E-23D5-B107-79F8-CB8E8EAB7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7" name="Graphic 66" descr="Medal with solid fill">
                <a:extLst>
                  <a:ext uri="{FF2B5EF4-FFF2-40B4-BE49-F238E27FC236}">
                    <a16:creationId xmlns:a16="http://schemas.microsoft.com/office/drawing/2014/main" id="{CFDD64F1-E96E-0FBE-1291-16F115775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4C13B7-E2A9-641C-9B82-2CE793A8C82B}"/>
                </a:ext>
              </a:extLst>
            </p:cNvPr>
            <p:cNvSpPr txBox="1"/>
            <p:nvPr/>
          </p:nvSpPr>
          <p:spPr>
            <a:xfrm>
              <a:off x="2488220" y="236391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7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497E399-1F72-0F14-79E6-7DD50236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9307" y="1909483"/>
              <a:ext cx="412833" cy="412833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2D11D7F-C8A5-08E4-B3D4-DC6BE1CFE244}"/>
                </a:ext>
              </a:extLst>
            </p:cNvPr>
            <p:cNvSpPr txBox="1"/>
            <p:nvPr/>
          </p:nvSpPr>
          <p:spPr>
            <a:xfrm>
              <a:off x="2941178" y="4664496"/>
              <a:ext cx="13898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Cluster-4 (Bronze SLA)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EC9CAB-209F-E4C8-2BE0-12C2ECCEE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69707" y="4550249"/>
              <a:ext cx="3162413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FCA6419-560C-D865-6D1E-2C81F8EFF2B8}"/>
                </a:ext>
              </a:extLst>
            </p:cNvPr>
            <p:cNvSpPr txBox="1"/>
            <p:nvPr/>
          </p:nvSpPr>
          <p:spPr>
            <a:xfrm>
              <a:off x="2445789" y="570896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A47CE39-1A38-46D3-B54F-D82811669921}"/>
                </a:ext>
              </a:extLst>
            </p:cNvPr>
            <p:cNvGrpSpPr/>
            <p:nvPr/>
          </p:nvGrpSpPr>
          <p:grpSpPr>
            <a:xfrm>
              <a:off x="2541105" y="5148469"/>
              <a:ext cx="543087" cy="537894"/>
              <a:chOff x="9435923" y="3630075"/>
              <a:chExt cx="543087" cy="537894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DC6F9CD-5A66-11D7-8F2F-69837524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DF3235E3-41B5-A02E-57EB-BC39152B4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F5691B-0B49-A98F-FAAB-DC844E976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45789" y="1353909"/>
              <a:ext cx="406883" cy="3816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5BB861-F358-48F2-32BB-F694F1B74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45789" y="2992881"/>
              <a:ext cx="406883" cy="3816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D15B96-B784-E69C-C21B-92DD1597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96708" y="2992881"/>
              <a:ext cx="406883" cy="3816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830CA2-7664-8342-3675-F585E108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45789" y="4600126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796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7BF5F1-23B4-2C6B-D6EE-1DF56EB82A2E}"/>
              </a:ext>
            </a:extLst>
          </p:cNvPr>
          <p:cNvGrpSpPr/>
          <p:nvPr/>
        </p:nvGrpSpPr>
        <p:grpSpPr>
          <a:xfrm>
            <a:off x="2797769" y="758947"/>
            <a:ext cx="5477551" cy="4795441"/>
            <a:chOff x="2797769" y="758947"/>
            <a:chExt cx="5477551" cy="479544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A09CCCD-6547-4EE9-79F4-0875EBB1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97769" y="758947"/>
              <a:ext cx="5477551" cy="47954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2" descr="Microsoft Azure - Wikipedia">
              <a:extLst>
                <a:ext uri="{FF2B5EF4-FFF2-40B4-BE49-F238E27FC236}">
                  <a16:creationId xmlns:a16="http://schemas.microsoft.com/office/drawing/2014/main" id="{254F43CB-CCC9-BAFF-707D-A3B8FEB35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766" y="84655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4720A7-4452-6919-E0C9-16E8A556FD00}"/>
                </a:ext>
              </a:extLst>
            </p:cNvPr>
            <p:cNvSpPr txBox="1"/>
            <p:nvPr/>
          </p:nvSpPr>
          <p:spPr>
            <a:xfrm>
              <a:off x="3398436" y="96833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D6AB09-076C-B375-45AA-8F6F138170BD}"/>
                </a:ext>
              </a:extLst>
            </p:cNvPr>
            <p:cNvSpPr txBox="1"/>
            <p:nvPr/>
          </p:nvSpPr>
          <p:spPr>
            <a:xfrm>
              <a:off x="3675721" y="161752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(Gold SLA)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493326-F484-AA1F-B9F9-9B4ED8A04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08682" y="1519065"/>
              <a:ext cx="2309135" cy="1742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Graphic 19" descr="Azure VMware Solution Private Cloud">
              <a:extLst>
                <a:ext uri="{FF2B5EF4-FFF2-40B4-BE49-F238E27FC236}">
                  <a16:creationId xmlns:a16="http://schemas.microsoft.com/office/drawing/2014/main" id="{EAE4B16C-F7CC-D351-BAE1-1E40B6A26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0551" y="1574873"/>
              <a:ext cx="412833" cy="4128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91778A-F2DB-8382-97F8-1337E0CA0AA4}"/>
                </a:ext>
              </a:extLst>
            </p:cNvPr>
            <p:cNvSpPr txBox="1"/>
            <p:nvPr/>
          </p:nvSpPr>
          <p:spPr>
            <a:xfrm>
              <a:off x="3741701" y="284199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72CDBA-F88D-945A-2ED4-54BF2A026806}"/>
                </a:ext>
              </a:extLst>
            </p:cNvPr>
            <p:cNvSpPr txBox="1"/>
            <p:nvPr/>
          </p:nvSpPr>
          <p:spPr>
            <a:xfrm>
              <a:off x="6252838" y="28245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1B7BD10-616F-D088-14F9-D01A805D0378}"/>
                </a:ext>
              </a:extLst>
            </p:cNvPr>
            <p:cNvGrpSpPr/>
            <p:nvPr/>
          </p:nvGrpSpPr>
          <p:grpSpPr>
            <a:xfrm>
              <a:off x="3810474" y="2273388"/>
              <a:ext cx="546062" cy="529251"/>
              <a:chOff x="6382955" y="2755144"/>
              <a:chExt cx="546062" cy="529251"/>
            </a:xfrm>
          </p:grpSpPr>
          <p:pic>
            <p:nvPicPr>
              <p:cNvPr id="2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1303342-2B08-01CA-0886-B61C7C084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5" name="Graphic 24" descr="Medal with solid fill">
                <a:extLst>
                  <a:ext uri="{FF2B5EF4-FFF2-40B4-BE49-F238E27FC236}">
                    <a16:creationId xmlns:a16="http://schemas.microsoft.com/office/drawing/2014/main" id="{CD200FAE-3A7D-38C8-87A7-C9E982AFA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F7EE80-584E-05FE-1F77-97B0FDC66421}"/>
                </a:ext>
              </a:extLst>
            </p:cNvPr>
            <p:cNvGrpSpPr/>
            <p:nvPr/>
          </p:nvGrpSpPr>
          <p:grpSpPr>
            <a:xfrm>
              <a:off x="6320780" y="2273388"/>
              <a:ext cx="543086" cy="512171"/>
              <a:chOff x="7281403" y="2775156"/>
              <a:chExt cx="543086" cy="512171"/>
            </a:xfrm>
          </p:grpSpPr>
          <p:pic>
            <p:nvPicPr>
              <p:cNvPr id="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39E7D979-12D8-6BEB-81D0-06901F2F8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8" name="Graphic 27" descr="Medal with solid fill">
                <a:extLst>
                  <a:ext uri="{FF2B5EF4-FFF2-40B4-BE49-F238E27FC236}">
                    <a16:creationId xmlns:a16="http://schemas.microsoft.com/office/drawing/2014/main" id="{C52D1634-EE4B-5D1C-A6E8-FA59CA82C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3C3432-901B-6BA4-72CD-D171691F9016}"/>
                </a:ext>
              </a:extLst>
            </p:cNvPr>
            <p:cNvSpPr txBox="1"/>
            <p:nvPr/>
          </p:nvSpPr>
          <p:spPr>
            <a:xfrm>
              <a:off x="6215024" y="1616962"/>
              <a:ext cx="15581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(Silver SLA)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B978551-26D1-8462-3A57-B266CDBDE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47986" y="1518498"/>
              <a:ext cx="2309136" cy="1742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5" name="Graphic 64" descr="Azure VMware Solution Private Cloud">
              <a:extLst>
                <a:ext uri="{FF2B5EF4-FFF2-40B4-BE49-F238E27FC236}">
                  <a16:creationId xmlns:a16="http://schemas.microsoft.com/office/drawing/2014/main" id="{7126CB73-DCA3-8C27-FB61-FA369C52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854" y="1574306"/>
              <a:ext cx="412833" cy="412833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B22A88-9872-C47E-124E-B660571C11D0}"/>
                </a:ext>
              </a:extLst>
            </p:cNvPr>
            <p:cNvSpPr txBox="1"/>
            <p:nvPr/>
          </p:nvSpPr>
          <p:spPr>
            <a:xfrm>
              <a:off x="3675721" y="3559555"/>
              <a:ext cx="165590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(Bronze SLA)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D9B38D9-73FB-06EA-FDBB-2C3997531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08682" y="3461091"/>
              <a:ext cx="2309137" cy="1742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2" name="Graphic 71" descr="Azure VMware Solution Private Cloud">
              <a:extLst>
                <a:ext uri="{FF2B5EF4-FFF2-40B4-BE49-F238E27FC236}">
                  <a16:creationId xmlns:a16="http://schemas.microsoft.com/office/drawing/2014/main" id="{DDADBC0C-712B-C486-3AE0-9154CD63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0551" y="3516899"/>
              <a:ext cx="412833" cy="412833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442E9CC-CEF9-99F2-98CF-5EBF1FFCD2E7}"/>
                </a:ext>
              </a:extLst>
            </p:cNvPr>
            <p:cNvSpPr txBox="1"/>
            <p:nvPr/>
          </p:nvSpPr>
          <p:spPr>
            <a:xfrm>
              <a:off x="3741701" y="470776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81269EB-F6E0-FE39-139A-FBA9426F368E}"/>
                </a:ext>
              </a:extLst>
            </p:cNvPr>
            <p:cNvGrpSpPr/>
            <p:nvPr/>
          </p:nvGrpSpPr>
          <p:grpSpPr>
            <a:xfrm>
              <a:off x="3837017" y="4147269"/>
              <a:ext cx="543087" cy="537894"/>
              <a:chOff x="9435923" y="3630075"/>
              <a:chExt cx="543087" cy="537894"/>
            </a:xfrm>
          </p:grpSpPr>
          <p:pic>
            <p:nvPicPr>
              <p:cNvPr id="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CB82969-A1EC-E3A2-B716-E524BB686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6" name="Graphic 75" descr="Medal with solid fill">
                <a:extLst>
                  <a:ext uri="{FF2B5EF4-FFF2-40B4-BE49-F238E27FC236}">
                    <a16:creationId xmlns:a16="http://schemas.microsoft.com/office/drawing/2014/main" id="{B468AF8D-A77F-8722-5244-B50C6C01B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8CDB94B-9797-789A-4E79-E6618FD3A6DC}"/>
              </a:ext>
            </a:extLst>
          </p:cNvPr>
          <p:cNvSpPr txBox="1"/>
          <p:nvPr/>
        </p:nvSpPr>
        <p:spPr>
          <a:xfrm>
            <a:off x="156838" y="6040877"/>
            <a:ext cx="1081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7 – Azure VMware Solution Dedicated Private Cloud Instances Topology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9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85CE9C5-CED7-C806-F3B0-0432F426ACC4}"/>
              </a:ext>
            </a:extLst>
          </p:cNvPr>
          <p:cNvSpPr txBox="1"/>
          <p:nvPr/>
        </p:nvSpPr>
        <p:spPr>
          <a:xfrm>
            <a:off x="126485" y="6314052"/>
            <a:ext cx="1138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 – Azure VMware Solution connected to VNet Gateway with FastPath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E03530-42D3-52F7-079E-A4428C0C548A}"/>
              </a:ext>
            </a:extLst>
          </p:cNvPr>
          <p:cNvGrpSpPr/>
          <p:nvPr/>
        </p:nvGrpSpPr>
        <p:grpSpPr>
          <a:xfrm>
            <a:off x="309119" y="371320"/>
            <a:ext cx="10614672" cy="5140691"/>
            <a:chOff x="309119" y="371320"/>
            <a:chExt cx="10614672" cy="5140691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618E0D0-815B-F91E-9225-55A9BEB03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Picture 2" descr="Microsoft Azure - Wikipedia">
              <a:extLst>
                <a:ext uri="{FF2B5EF4-FFF2-40B4-BE49-F238E27FC236}">
                  <a16:creationId xmlns:a16="http://schemas.microsoft.com/office/drawing/2014/main" id="{3608C7D3-E14E-D06F-0647-5DD86711C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F4DD61D-E569-B976-366D-2D7C367CBFD6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97174B9-3967-02AC-3230-7B1B1839CE67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B651BB1-0BF4-57D5-A2D6-40EEC4BD6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30712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3" name="Graphic 112" descr="Azure VMware Solution Private Cloud">
              <a:extLst>
                <a:ext uri="{FF2B5EF4-FFF2-40B4-BE49-F238E27FC236}">
                  <a16:creationId xmlns:a16="http://schemas.microsoft.com/office/drawing/2014/main" id="{26F836BE-1EA2-84B5-D483-61B6610C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ABE1DA5-F5A8-0FCD-12F0-81B883ABA97D}"/>
                </a:ext>
              </a:extLst>
            </p:cNvPr>
            <p:cNvSpPr txBox="1"/>
            <p:nvPr/>
          </p:nvSpPr>
          <p:spPr>
            <a:xfrm>
              <a:off x="1347313" y="241721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106A4A-36EE-2ACC-A1C8-1BB51CB869DB}"/>
                </a:ext>
              </a:extLst>
            </p:cNvPr>
            <p:cNvGrpSpPr/>
            <p:nvPr/>
          </p:nvGrpSpPr>
          <p:grpSpPr>
            <a:xfrm>
              <a:off x="1416086" y="184861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A867B68-2440-3519-36F0-CC81EDEE6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406E0756-C61D-1ADC-6D0D-3DA055924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9C6523B-6967-287F-7A14-13939959DC48}"/>
                </a:ext>
              </a:extLst>
            </p:cNvPr>
            <p:cNvSpPr txBox="1"/>
            <p:nvPr/>
          </p:nvSpPr>
          <p:spPr>
            <a:xfrm>
              <a:off x="1347313" y="317773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329C7C8-7A41-7749-E655-F7BE5546EFFF}"/>
                </a:ext>
              </a:extLst>
            </p:cNvPr>
            <p:cNvGrpSpPr/>
            <p:nvPr/>
          </p:nvGrpSpPr>
          <p:grpSpPr>
            <a:xfrm>
              <a:off x="1415255" y="262657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0F2B2F7-1BD8-0713-D389-E31F50381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F96D496F-981F-064B-C8DC-D34327E23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8269002-F2E9-B80D-61CF-4831F9B20304}"/>
                </a:ext>
              </a:extLst>
            </p:cNvPr>
            <p:cNvSpPr txBox="1"/>
            <p:nvPr/>
          </p:nvSpPr>
          <p:spPr>
            <a:xfrm>
              <a:off x="1347313" y="393803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59CEFAC-D34B-8BCD-E43B-28705580F965}"/>
                </a:ext>
              </a:extLst>
            </p:cNvPr>
            <p:cNvGrpSpPr/>
            <p:nvPr/>
          </p:nvGrpSpPr>
          <p:grpSpPr>
            <a:xfrm>
              <a:off x="1442629" y="3377539"/>
              <a:ext cx="543087" cy="537894"/>
              <a:chOff x="9435923" y="3630075"/>
              <a:chExt cx="543087" cy="537894"/>
            </a:xfrm>
          </p:grpSpPr>
          <p:pic>
            <p:nvPicPr>
              <p:cNvPr id="13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2323AD9-7E2E-1D9E-B587-990B88D5B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4" name="Graphic 133" descr="Medal with solid fill">
                <a:extLst>
                  <a:ext uri="{FF2B5EF4-FFF2-40B4-BE49-F238E27FC236}">
                    <a16:creationId xmlns:a16="http://schemas.microsoft.com/office/drawing/2014/main" id="{0EE7CFFB-1853-108C-C1B8-A7883BEB9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7EFFBC-1A60-1407-0371-D2958B36D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03333" y="3163067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00F5E-0BF0-DBBB-8FAD-512376E35044}"/>
                </a:ext>
              </a:extLst>
            </p:cNvPr>
            <p:cNvSpPr txBox="1"/>
            <p:nvPr/>
          </p:nvSpPr>
          <p:spPr>
            <a:xfrm>
              <a:off x="7969313" y="3321322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9" name="Picture 2" descr="Storage - Blob | Microsoft Azure Mono">
              <a:extLst>
                <a:ext uri="{FF2B5EF4-FFF2-40B4-BE49-F238E27FC236}">
                  <a16:creationId xmlns:a16="http://schemas.microsoft.com/office/drawing/2014/main" id="{7A26B057-6800-0AC4-DD9A-BD19D8DAF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828" y="3222456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FE328E-A493-5833-036D-5AD3F3C8DF99}"/>
                </a:ext>
              </a:extLst>
            </p:cNvPr>
            <p:cNvSpPr txBox="1"/>
            <p:nvPr/>
          </p:nvSpPr>
          <p:spPr>
            <a:xfrm>
              <a:off x="8047029" y="262514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VMs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3293D23A-5C5C-214D-FF92-0825CB0355A2}"/>
                </a:ext>
              </a:extLst>
            </p:cNvPr>
            <p:cNvCxnSpPr>
              <a:cxnSpLocks/>
              <a:stCxn id="7" idx="0"/>
              <a:endCxn id="13" idx="2"/>
            </p:cNvCxnSpPr>
            <p:nvPr/>
          </p:nvCxnSpPr>
          <p:spPr>
            <a:xfrm rot="16200000" flipV="1">
              <a:off x="8297727" y="2978742"/>
              <a:ext cx="368648" cy="1"/>
            </a:xfrm>
            <a:prstGeom prst="bentConnector3">
              <a:avLst>
                <a:gd name="adj1" fmla="val 50000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Virtual Machines 2" descr="Virtual Machines">
              <a:extLst>
                <a:ext uri="{FF2B5EF4-FFF2-40B4-BE49-F238E27FC236}">
                  <a16:creationId xmlns:a16="http://schemas.microsoft.com/office/drawing/2014/main" id="{C204EF2A-7ED5-9B80-559A-005964ED5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30054" y="2170021"/>
              <a:ext cx="451947" cy="451947"/>
            </a:xfrm>
            <a:prstGeom prst="rect">
              <a:avLst/>
            </a:prstGeom>
          </p:spPr>
        </p:pic>
        <p:pic>
          <p:nvPicPr>
            <p:cNvPr id="40" name="グラフィックス 39" descr="Azure Virtual Network">
              <a:extLst>
                <a:ext uri="{FF2B5EF4-FFF2-40B4-BE49-F238E27FC236}">
                  <a16:creationId xmlns:a16="http://schemas.microsoft.com/office/drawing/2014/main" id="{934FC360-DA89-0971-B38F-E57C6838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26020" y="1315189"/>
              <a:ext cx="411950" cy="344937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3F87AC1-EA4A-0BA8-7095-E359321F2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62154" y="1247525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8AE14B-8472-3394-EB0D-6432C269EB28}"/>
                </a:ext>
              </a:extLst>
            </p:cNvPr>
            <p:cNvSpPr txBox="1"/>
            <p:nvPr/>
          </p:nvSpPr>
          <p:spPr>
            <a:xfrm>
              <a:off x="7226029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620C70-176A-6669-DEBF-9155EDB5E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03333" y="424265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146612-BA5D-6B89-BCE4-E7DCB42600B7}"/>
                </a:ext>
              </a:extLst>
            </p:cNvPr>
            <p:cNvSpPr txBox="1"/>
            <p:nvPr/>
          </p:nvSpPr>
          <p:spPr>
            <a:xfrm>
              <a:off x="7969313" y="4400913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4D562B-DB09-9D3E-031F-93033CEAC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462" y="1827782"/>
              <a:ext cx="3195954" cy="2095013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0C226C-BBE9-8ABD-7D2B-C1BE4A40AC76}"/>
                </a:ext>
              </a:extLst>
            </p:cNvPr>
            <p:cNvSpPr txBox="1"/>
            <p:nvPr/>
          </p:nvSpPr>
          <p:spPr>
            <a:xfrm>
              <a:off x="7564622" y="1914263"/>
              <a:ext cx="20598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3rd Party Backup/Recovery Solution</a:t>
              </a:r>
            </a:p>
          </p:txBody>
        </p:sp>
        <p:pic>
          <p:nvPicPr>
            <p:cNvPr id="1026" name="Picture 2" descr="Image result for azure netapp filer icon">
              <a:extLst>
                <a:ext uri="{FF2B5EF4-FFF2-40B4-BE49-F238E27FC236}">
                  <a16:creationId xmlns:a16="http://schemas.microsoft.com/office/drawing/2014/main" id="{C3CD5E01-7EF6-9E51-9438-D79151D42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828" y="4286985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9A48EB-AB29-F12E-D559-C7E01CB1BFBB}"/>
                </a:ext>
              </a:extLst>
            </p:cNvPr>
            <p:cNvSpPr txBox="1"/>
            <p:nvPr/>
          </p:nvSpPr>
          <p:spPr>
            <a:xfrm>
              <a:off x="6703518" y="4831608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2C97A1-4473-DFED-E6C1-908C2F9708A1}"/>
                </a:ext>
              </a:extLst>
            </p:cNvPr>
            <p:cNvSpPr txBox="1"/>
            <p:nvPr/>
          </p:nvSpPr>
          <p:spPr>
            <a:xfrm>
              <a:off x="3038175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10" name="グラフィックス 77" descr="Azure Virtual Network Gateway">
              <a:extLst>
                <a:ext uri="{FF2B5EF4-FFF2-40B4-BE49-F238E27FC236}">
                  <a16:creationId xmlns:a16="http://schemas.microsoft.com/office/drawing/2014/main" id="{C7BFAE54-5117-3BCF-855E-F2054431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365848" y="1795023"/>
              <a:ext cx="411950" cy="411950"/>
            </a:xfrm>
            <a:prstGeom prst="rect">
              <a:avLst/>
            </a:prstGeom>
          </p:spPr>
        </p:pic>
        <p:cxnSp>
          <p:nvCxnSpPr>
            <p:cNvPr id="11" name="Connector: Elbow 61">
              <a:extLst>
                <a:ext uri="{FF2B5EF4-FFF2-40B4-BE49-F238E27FC236}">
                  <a16:creationId xmlns:a16="http://schemas.microsoft.com/office/drawing/2014/main" id="{B49AE843-B65C-7845-DDCA-6B3782B9677E}"/>
                </a:ext>
              </a:extLst>
            </p:cNvPr>
            <p:cNvCxnSpPr>
              <a:cxnSpLocks/>
              <a:stCxn id="26" idx="3"/>
              <a:endCxn id="10" idx="1"/>
            </p:cNvCxnSpPr>
            <p:nvPr/>
          </p:nvCxnSpPr>
          <p:spPr>
            <a:xfrm flipV="1">
              <a:off x="4982600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A18CEF-F18C-40BB-8995-86480E25CAB2}"/>
                </a:ext>
              </a:extLst>
            </p:cNvPr>
            <p:cNvSpPr txBox="1"/>
            <p:nvPr/>
          </p:nvSpPr>
          <p:spPr>
            <a:xfrm>
              <a:off x="5392824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77965318-53B9-BE3E-2242-E60C3AE9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01293" y="2049102"/>
              <a:ext cx="411950" cy="4119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9571D8-336A-A804-6C26-1D808A71B609}"/>
                </a:ext>
              </a:extLst>
            </p:cNvPr>
            <p:cNvSpPr txBox="1"/>
            <p:nvPr/>
          </p:nvSpPr>
          <p:spPr>
            <a:xfrm>
              <a:off x="5601293" y="1047245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355924-B0AA-A9C1-629D-1DC431BB985C}"/>
                </a:ext>
              </a:extLst>
            </p:cNvPr>
            <p:cNvSpPr/>
            <p:nvPr/>
          </p:nvSpPr>
          <p:spPr>
            <a:xfrm>
              <a:off x="2253711" y="1863942"/>
              <a:ext cx="5900572" cy="381436"/>
            </a:xfrm>
            <a:custGeom>
              <a:avLst/>
              <a:gdLst>
                <a:gd name="connsiteX0" fmla="*/ 0 w 3815482"/>
                <a:gd name="connsiteY0" fmla="*/ 151192 h 381436"/>
                <a:gd name="connsiteX1" fmla="*/ 901243 w 3815482"/>
                <a:gd name="connsiteY1" fmla="*/ 59094 h 381436"/>
                <a:gd name="connsiteX2" fmla="*/ 2874768 w 3815482"/>
                <a:gd name="connsiteY2" fmla="*/ 19623 h 381436"/>
                <a:gd name="connsiteX3" fmla="*/ 3815482 w 3815482"/>
                <a:gd name="connsiteY3" fmla="*/ 381436 h 38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5482" h="381436">
                  <a:moveTo>
                    <a:pt x="0" y="151192"/>
                  </a:moveTo>
                  <a:cubicBezTo>
                    <a:pt x="211057" y="116107"/>
                    <a:pt x="422115" y="81022"/>
                    <a:pt x="901243" y="59094"/>
                  </a:cubicBezTo>
                  <a:cubicBezTo>
                    <a:pt x="1380371" y="37166"/>
                    <a:pt x="2389062" y="-34101"/>
                    <a:pt x="2874768" y="19623"/>
                  </a:cubicBezTo>
                  <a:cubicBezTo>
                    <a:pt x="3360474" y="73347"/>
                    <a:pt x="3587978" y="227391"/>
                    <a:pt x="3815482" y="381436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0AACE5-0043-2822-1F2C-9E1D028CFFE8}"/>
                </a:ext>
              </a:extLst>
            </p:cNvPr>
            <p:cNvSpPr/>
            <p:nvPr/>
          </p:nvSpPr>
          <p:spPr>
            <a:xfrm>
              <a:off x="6772579" y="1882140"/>
              <a:ext cx="588341" cy="2702072"/>
            </a:xfrm>
            <a:custGeom>
              <a:avLst/>
              <a:gdLst>
                <a:gd name="connsiteX0" fmla="*/ 62561 w 588341"/>
                <a:gd name="connsiteY0" fmla="*/ 0 h 2702072"/>
                <a:gd name="connsiteX1" fmla="*/ 47321 w 588341"/>
                <a:gd name="connsiteY1" fmla="*/ 2392680 h 2702072"/>
                <a:gd name="connsiteX2" fmla="*/ 588341 w 588341"/>
                <a:gd name="connsiteY2" fmla="*/ 2598420 h 270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8341" h="2702072">
                  <a:moveTo>
                    <a:pt x="62561" y="0"/>
                  </a:moveTo>
                  <a:cubicBezTo>
                    <a:pt x="11126" y="979805"/>
                    <a:pt x="-40309" y="1959610"/>
                    <a:pt x="47321" y="2392680"/>
                  </a:cubicBezTo>
                  <a:cubicBezTo>
                    <a:pt x="134951" y="2825750"/>
                    <a:pt x="361646" y="2712085"/>
                    <a:pt x="588341" y="259842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66EEA8F5-3FAD-601E-41E8-550CF7C920E6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017874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F0FCE-451D-030F-1F1A-B9AE398D9884}"/>
                </a:ext>
              </a:extLst>
            </p:cNvPr>
            <p:cNvSpPr txBox="1"/>
            <p:nvPr/>
          </p:nvSpPr>
          <p:spPr>
            <a:xfrm>
              <a:off x="3370192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24" name="グラフィックス 37" descr="Azure ExpressRoute">
              <a:extLst>
                <a:ext uri="{FF2B5EF4-FFF2-40B4-BE49-F238E27FC236}">
                  <a16:creationId xmlns:a16="http://schemas.microsoft.com/office/drawing/2014/main" id="{74FC9157-BC40-A22D-2EFA-1AA2D082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578661" y="2058946"/>
              <a:ext cx="411950" cy="4119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220310-52E4-0C81-E0A2-A2859EAEA2EF}"/>
                </a:ext>
              </a:extLst>
            </p:cNvPr>
            <p:cNvSpPr txBox="1"/>
            <p:nvPr/>
          </p:nvSpPr>
          <p:spPr>
            <a:xfrm>
              <a:off x="4423856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AF31B56-3317-D91B-7B92-4E5A50DF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biLevel thresh="7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534033" y="1781147"/>
              <a:ext cx="448567" cy="448567"/>
            </a:xfrm>
            <a:prstGeom prst="rect">
              <a:avLst/>
            </a:prstGeom>
          </p:spPr>
        </p:pic>
        <p:pic>
          <p:nvPicPr>
            <p:cNvPr id="3" name="Graphic 2" descr="Azure ExpressRoute Connection">
              <a:extLst>
                <a:ext uri="{FF2B5EF4-FFF2-40B4-BE49-F238E27FC236}">
                  <a16:creationId xmlns:a16="http://schemas.microsoft.com/office/drawing/2014/main" id="{80B4CA00-119B-7088-E0D5-3967B9BDD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537493" y="1881440"/>
              <a:ext cx="275315" cy="2753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8967CA-9BED-0C75-3FF6-FB17C7C57305}"/>
                </a:ext>
              </a:extLst>
            </p:cNvPr>
            <p:cNvSpPr txBox="1"/>
            <p:nvPr/>
          </p:nvSpPr>
          <p:spPr>
            <a:xfrm>
              <a:off x="4772660" y="1596496"/>
              <a:ext cx="1805531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1834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1248</Words>
  <Application>Microsoft Office PowerPoint</Application>
  <PresentationFormat>Widescreen</PresentationFormat>
  <Paragraphs>417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Lato</vt:lpstr>
      <vt:lpstr>Segoe UI</vt:lpstr>
      <vt:lpstr>Segoe UI Semibold</vt:lpstr>
      <vt:lpstr>SegoeUI</vt:lpstr>
      <vt:lpstr>Times New Roman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2025-03-25T12:03:36Z</dcterms:modified>
</cp:coreProperties>
</file>